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216" r:id="rId4"/>
  </p:sldMasterIdLst>
  <p:notesMasterIdLst>
    <p:notesMasterId r:id="rId16"/>
  </p:notesMasterIdLst>
  <p:handoutMasterIdLst>
    <p:handoutMasterId r:id="rId17"/>
  </p:handoutMasterIdLst>
  <p:sldIdLst>
    <p:sldId id="298" r:id="rId5"/>
    <p:sldId id="301" r:id="rId6"/>
    <p:sldId id="303" r:id="rId7"/>
    <p:sldId id="311" r:id="rId8"/>
    <p:sldId id="304" r:id="rId9"/>
    <p:sldId id="305" r:id="rId10"/>
    <p:sldId id="306" r:id="rId11"/>
    <p:sldId id="307" r:id="rId12"/>
    <p:sldId id="308" r:id="rId13"/>
    <p:sldId id="309" r:id="rId14"/>
    <p:sldId id="31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1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Blad1!$B$261</c:f>
              <c:strCache>
                <c:ptCount val="1"/>
                <c:pt idx="0">
                  <c:v>Ohälsa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Blad1!$A$262:$A$276</c:f>
              <c:strCache>
                <c:ptCount val="15"/>
                <c:pt idx="0">
                  <c:v>Riket</c:v>
                </c:pt>
                <c:pt idx="1">
                  <c:v>Jkpg län</c:v>
                </c:pt>
                <c:pt idx="2">
                  <c:v>Habo</c:v>
                </c:pt>
                <c:pt idx="3">
                  <c:v>Mullsjö</c:v>
                </c:pt>
                <c:pt idx="4">
                  <c:v>Vaggeryd</c:v>
                </c:pt>
                <c:pt idx="5">
                  <c:v>Jönköping</c:v>
                </c:pt>
                <c:pt idx="6">
                  <c:v>Gnosjö</c:v>
                </c:pt>
                <c:pt idx="7">
                  <c:v>Gislaved</c:v>
                </c:pt>
                <c:pt idx="8">
                  <c:v>Värnamo</c:v>
                </c:pt>
                <c:pt idx="9">
                  <c:v>Aneby</c:v>
                </c:pt>
                <c:pt idx="10">
                  <c:v>Eksjö</c:v>
                </c:pt>
                <c:pt idx="11">
                  <c:v>Nässjö</c:v>
                </c:pt>
                <c:pt idx="12">
                  <c:v>Sävsjö</c:v>
                </c:pt>
                <c:pt idx="13">
                  <c:v>Tranås</c:v>
                </c:pt>
                <c:pt idx="14">
                  <c:v>Vetlanda</c:v>
                </c:pt>
              </c:strCache>
            </c:strRef>
          </c:cat>
          <c:val>
            <c:numRef>
              <c:f>Blad1!$B$262:$B$276</c:f>
              <c:numCache>
                <c:formatCode>General</c:formatCode>
                <c:ptCount val="15"/>
                <c:pt idx="0">
                  <c:v>10063</c:v>
                </c:pt>
                <c:pt idx="1">
                  <c:v>11203</c:v>
                </c:pt>
                <c:pt idx="2">
                  <c:v>11233</c:v>
                </c:pt>
                <c:pt idx="3">
                  <c:v>12030</c:v>
                </c:pt>
                <c:pt idx="4">
                  <c:v>11140</c:v>
                </c:pt>
                <c:pt idx="5">
                  <c:v>10608</c:v>
                </c:pt>
                <c:pt idx="6">
                  <c:v>9901</c:v>
                </c:pt>
                <c:pt idx="7">
                  <c:v>11609</c:v>
                </c:pt>
                <c:pt idx="8">
                  <c:v>10808</c:v>
                </c:pt>
                <c:pt idx="9">
                  <c:v>12558</c:v>
                </c:pt>
                <c:pt idx="10">
                  <c:v>13143</c:v>
                </c:pt>
                <c:pt idx="11">
                  <c:v>12215</c:v>
                </c:pt>
                <c:pt idx="12">
                  <c:v>12355</c:v>
                </c:pt>
                <c:pt idx="13">
                  <c:v>10749</c:v>
                </c:pt>
                <c:pt idx="14">
                  <c:v>12020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62-4DB1-A1A4-492CA2B105A7}"/>
            </c:ext>
          </c:extLst>
        </c:ser>
        <c:ser>
          <c:idx val="1"/>
          <c:order val="1"/>
          <c:tx>
            <c:strRef>
              <c:f>Blad1!$C$261</c:f>
              <c:strCache>
                <c:ptCount val="1"/>
                <c:pt idx="0">
                  <c:v>Arbetsmarknadsstöd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Blad1!$A$262:$A$276</c:f>
              <c:strCache>
                <c:ptCount val="15"/>
                <c:pt idx="0">
                  <c:v>Riket</c:v>
                </c:pt>
                <c:pt idx="1">
                  <c:v>Jkpg län</c:v>
                </c:pt>
                <c:pt idx="2">
                  <c:v>Habo</c:v>
                </c:pt>
                <c:pt idx="3">
                  <c:v>Mullsjö</c:v>
                </c:pt>
                <c:pt idx="4">
                  <c:v>Vaggeryd</c:v>
                </c:pt>
                <c:pt idx="5">
                  <c:v>Jönköping</c:v>
                </c:pt>
                <c:pt idx="6">
                  <c:v>Gnosjö</c:v>
                </c:pt>
                <c:pt idx="7">
                  <c:v>Gislaved</c:v>
                </c:pt>
                <c:pt idx="8">
                  <c:v>Värnamo</c:v>
                </c:pt>
                <c:pt idx="9">
                  <c:v>Aneby</c:v>
                </c:pt>
                <c:pt idx="10">
                  <c:v>Eksjö</c:v>
                </c:pt>
                <c:pt idx="11">
                  <c:v>Nässjö</c:v>
                </c:pt>
                <c:pt idx="12">
                  <c:v>Sävsjö</c:v>
                </c:pt>
                <c:pt idx="13">
                  <c:v>Tranås</c:v>
                </c:pt>
                <c:pt idx="14">
                  <c:v>Vetlanda</c:v>
                </c:pt>
              </c:strCache>
            </c:strRef>
          </c:cat>
          <c:val>
            <c:numRef>
              <c:f>Blad1!$C$262:$C$276</c:f>
              <c:numCache>
                <c:formatCode>General</c:formatCode>
                <c:ptCount val="15"/>
                <c:pt idx="0">
                  <c:v>4785</c:v>
                </c:pt>
                <c:pt idx="1">
                  <c:v>3621</c:v>
                </c:pt>
                <c:pt idx="2">
                  <c:v>2221</c:v>
                </c:pt>
                <c:pt idx="3">
                  <c:v>3187</c:v>
                </c:pt>
                <c:pt idx="4">
                  <c:v>3737</c:v>
                </c:pt>
                <c:pt idx="5">
                  <c:v>3809</c:v>
                </c:pt>
                <c:pt idx="6">
                  <c:v>2578</c:v>
                </c:pt>
                <c:pt idx="7">
                  <c:v>3773</c:v>
                </c:pt>
                <c:pt idx="8">
                  <c:v>3219</c:v>
                </c:pt>
                <c:pt idx="9">
                  <c:v>3410</c:v>
                </c:pt>
                <c:pt idx="10">
                  <c:v>3165</c:v>
                </c:pt>
                <c:pt idx="11">
                  <c:v>4447</c:v>
                </c:pt>
                <c:pt idx="12">
                  <c:v>3510</c:v>
                </c:pt>
                <c:pt idx="13">
                  <c:v>3755</c:v>
                </c:pt>
                <c:pt idx="14">
                  <c:v>3305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762-4DB1-A1A4-492CA2B105A7}"/>
            </c:ext>
          </c:extLst>
        </c:ser>
        <c:ser>
          <c:idx val="2"/>
          <c:order val="2"/>
          <c:tx>
            <c:strRef>
              <c:f>Blad1!$D$261</c:f>
              <c:strCache>
                <c:ptCount val="1"/>
                <c:pt idx="0">
                  <c:v>Ekonomiskt bistånd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Blad1!$A$262:$A$276</c:f>
              <c:strCache>
                <c:ptCount val="15"/>
                <c:pt idx="0">
                  <c:v>Riket</c:v>
                </c:pt>
                <c:pt idx="1">
                  <c:v>Jkpg län</c:v>
                </c:pt>
                <c:pt idx="2">
                  <c:v>Habo</c:v>
                </c:pt>
                <c:pt idx="3">
                  <c:v>Mullsjö</c:v>
                </c:pt>
                <c:pt idx="4">
                  <c:v>Vaggeryd</c:v>
                </c:pt>
                <c:pt idx="5">
                  <c:v>Jönköping</c:v>
                </c:pt>
                <c:pt idx="6">
                  <c:v>Gnosjö</c:v>
                </c:pt>
                <c:pt idx="7">
                  <c:v>Gislaved</c:v>
                </c:pt>
                <c:pt idx="8">
                  <c:v>Värnamo</c:v>
                </c:pt>
                <c:pt idx="9">
                  <c:v>Aneby</c:v>
                </c:pt>
                <c:pt idx="10">
                  <c:v>Eksjö</c:v>
                </c:pt>
                <c:pt idx="11">
                  <c:v>Nässjö</c:v>
                </c:pt>
                <c:pt idx="12">
                  <c:v>Sävsjö</c:v>
                </c:pt>
                <c:pt idx="13">
                  <c:v>Tranås</c:v>
                </c:pt>
                <c:pt idx="14">
                  <c:v>Vetlanda</c:v>
                </c:pt>
              </c:strCache>
            </c:strRef>
          </c:cat>
          <c:val>
            <c:numRef>
              <c:f>Blad1!$D$262:$D$276</c:f>
              <c:numCache>
                <c:formatCode>General</c:formatCode>
                <c:ptCount val="15"/>
                <c:pt idx="0">
                  <c:v>1563</c:v>
                </c:pt>
                <c:pt idx="1">
                  <c:v>1334</c:v>
                </c:pt>
                <c:pt idx="2">
                  <c:v>731</c:v>
                </c:pt>
                <c:pt idx="3">
                  <c:v>921</c:v>
                </c:pt>
                <c:pt idx="4">
                  <c:v>754</c:v>
                </c:pt>
                <c:pt idx="5">
                  <c:v>978</c:v>
                </c:pt>
                <c:pt idx="6">
                  <c:v>1227</c:v>
                </c:pt>
                <c:pt idx="7">
                  <c:v>798</c:v>
                </c:pt>
                <c:pt idx="8">
                  <c:v>933</c:v>
                </c:pt>
                <c:pt idx="9">
                  <c:v>1479</c:v>
                </c:pt>
                <c:pt idx="10">
                  <c:v>2581</c:v>
                </c:pt>
                <c:pt idx="11">
                  <c:v>2574</c:v>
                </c:pt>
                <c:pt idx="12">
                  <c:v>2181</c:v>
                </c:pt>
                <c:pt idx="13">
                  <c:v>2826</c:v>
                </c:pt>
                <c:pt idx="14">
                  <c:v>1596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762-4DB1-A1A4-492CA2B105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81288592"/>
        <c:axId val="2086387520"/>
      </c:barChart>
      <c:catAx>
        <c:axId val="2081288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2086387520"/>
        <c:crosses val="autoZero"/>
        <c:auto val="1"/>
        <c:lblAlgn val="ctr"/>
        <c:lblOffset val="100"/>
        <c:noMultiLvlLbl val="0"/>
      </c:catAx>
      <c:valAx>
        <c:axId val="2086387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2081288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Blad1!$B$261</c:f>
              <c:strCache>
                <c:ptCount val="1"/>
                <c:pt idx="0">
                  <c:v>Ohälsa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Blad1!$A$262:$A$276</c:f>
              <c:strCache>
                <c:ptCount val="15"/>
                <c:pt idx="0">
                  <c:v>Riket</c:v>
                </c:pt>
                <c:pt idx="1">
                  <c:v>Jkpg län</c:v>
                </c:pt>
                <c:pt idx="2">
                  <c:v>Habo</c:v>
                </c:pt>
                <c:pt idx="3">
                  <c:v>Mullsjö</c:v>
                </c:pt>
                <c:pt idx="4">
                  <c:v>Vaggeryd</c:v>
                </c:pt>
                <c:pt idx="5">
                  <c:v>Jönköping</c:v>
                </c:pt>
                <c:pt idx="6">
                  <c:v>Gnosjö</c:v>
                </c:pt>
                <c:pt idx="7">
                  <c:v>Gislaved</c:v>
                </c:pt>
                <c:pt idx="8">
                  <c:v>Värnamo</c:v>
                </c:pt>
                <c:pt idx="9">
                  <c:v>Aneby</c:v>
                </c:pt>
                <c:pt idx="10">
                  <c:v>Eksjö</c:v>
                </c:pt>
                <c:pt idx="11">
                  <c:v>Nässjö</c:v>
                </c:pt>
                <c:pt idx="12">
                  <c:v>Sävsjö</c:v>
                </c:pt>
                <c:pt idx="13">
                  <c:v>Tranås</c:v>
                </c:pt>
                <c:pt idx="14">
                  <c:v>Vetlanda</c:v>
                </c:pt>
              </c:strCache>
            </c:strRef>
          </c:cat>
          <c:val>
            <c:numRef>
              <c:f>Blad1!$B$262:$B$276</c:f>
              <c:numCache>
                <c:formatCode>General</c:formatCode>
                <c:ptCount val="15"/>
                <c:pt idx="0">
                  <c:v>10063</c:v>
                </c:pt>
                <c:pt idx="1">
                  <c:v>11203</c:v>
                </c:pt>
                <c:pt idx="2">
                  <c:v>11233</c:v>
                </c:pt>
                <c:pt idx="3">
                  <c:v>12030</c:v>
                </c:pt>
                <c:pt idx="4">
                  <c:v>11140</c:v>
                </c:pt>
                <c:pt idx="5">
                  <c:v>10608</c:v>
                </c:pt>
                <c:pt idx="6">
                  <c:v>9901</c:v>
                </c:pt>
                <c:pt idx="7">
                  <c:v>11609</c:v>
                </c:pt>
                <c:pt idx="8">
                  <c:v>10808</c:v>
                </c:pt>
                <c:pt idx="9">
                  <c:v>12558</c:v>
                </c:pt>
                <c:pt idx="10">
                  <c:v>13143</c:v>
                </c:pt>
                <c:pt idx="11">
                  <c:v>12215</c:v>
                </c:pt>
                <c:pt idx="12">
                  <c:v>12355</c:v>
                </c:pt>
                <c:pt idx="13">
                  <c:v>10749</c:v>
                </c:pt>
                <c:pt idx="14">
                  <c:v>12020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95-4D9A-9DB6-06C471349359}"/>
            </c:ext>
          </c:extLst>
        </c:ser>
        <c:ser>
          <c:idx val="1"/>
          <c:order val="1"/>
          <c:tx>
            <c:strRef>
              <c:f>Blad1!$C$261</c:f>
              <c:strCache>
                <c:ptCount val="1"/>
                <c:pt idx="0">
                  <c:v>Arbetsmarknadsstöd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Blad1!$A$262:$A$276</c:f>
              <c:strCache>
                <c:ptCount val="15"/>
                <c:pt idx="0">
                  <c:v>Riket</c:v>
                </c:pt>
                <c:pt idx="1">
                  <c:v>Jkpg län</c:v>
                </c:pt>
                <c:pt idx="2">
                  <c:v>Habo</c:v>
                </c:pt>
                <c:pt idx="3">
                  <c:v>Mullsjö</c:v>
                </c:pt>
                <c:pt idx="4">
                  <c:v>Vaggeryd</c:v>
                </c:pt>
                <c:pt idx="5">
                  <c:v>Jönköping</c:v>
                </c:pt>
                <c:pt idx="6">
                  <c:v>Gnosjö</c:v>
                </c:pt>
                <c:pt idx="7">
                  <c:v>Gislaved</c:v>
                </c:pt>
                <c:pt idx="8">
                  <c:v>Värnamo</c:v>
                </c:pt>
                <c:pt idx="9">
                  <c:v>Aneby</c:v>
                </c:pt>
                <c:pt idx="10">
                  <c:v>Eksjö</c:v>
                </c:pt>
                <c:pt idx="11">
                  <c:v>Nässjö</c:v>
                </c:pt>
                <c:pt idx="12">
                  <c:v>Sävsjö</c:v>
                </c:pt>
                <c:pt idx="13">
                  <c:v>Tranås</c:v>
                </c:pt>
                <c:pt idx="14">
                  <c:v>Vetlanda</c:v>
                </c:pt>
              </c:strCache>
            </c:strRef>
          </c:cat>
          <c:val>
            <c:numRef>
              <c:f>Blad1!$C$262:$C$276</c:f>
              <c:numCache>
                <c:formatCode>General</c:formatCode>
                <c:ptCount val="15"/>
                <c:pt idx="0">
                  <c:v>4785</c:v>
                </c:pt>
                <c:pt idx="1">
                  <c:v>3621</c:v>
                </c:pt>
                <c:pt idx="2">
                  <c:v>2221</c:v>
                </c:pt>
                <c:pt idx="3">
                  <c:v>3187</c:v>
                </c:pt>
                <c:pt idx="4">
                  <c:v>3737</c:v>
                </c:pt>
                <c:pt idx="5">
                  <c:v>3809</c:v>
                </c:pt>
                <c:pt idx="6">
                  <c:v>2578</c:v>
                </c:pt>
                <c:pt idx="7">
                  <c:v>3773</c:v>
                </c:pt>
                <c:pt idx="8">
                  <c:v>3219</c:v>
                </c:pt>
                <c:pt idx="9">
                  <c:v>3410</c:v>
                </c:pt>
                <c:pt idx="10">
                  <c:v>3165</c:v>
                </c:pt>
                <c:pt idx="11">
                  <c:v>4447</c:v>
                </c:pt>
                <c:pt idx="12">
                  <c:v>3510</c:v>
                </c:pt>
                <c:pt idx="13">
                  <c:v>3755</c:v>
                </c:pt>
                <c:pt idx="14">
                  <c:v>3305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895-4D9A-9DB6-06C471349359}"/>
            </c:ext>
          </c:extLst>
        </c:ser>
        <c:ser>
          <c:idx val="2"/>
          <c:order val="2"/>
          <c:tx>
            <c:strRef>
              <c:f>Blad1!$D$261</c:f>
              <c:strCache>
                <c:ptCount val="1"/>
                <c:pt idx="0">
                  <c:v>Ekonomiskt bistånd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Blad1!$A$262:$A$276</c:f>
              <c:strCache>
                <c:ptCount val="15"/>
                <c:pt idx="0">
                  <c:v>Riket</c:v>
                </c:pt>
                <c:pt idx="1">
                  <c:v>Jkpg län</c:v>
                </c:pt>
                <c:pt idx="2">
                  <c:v>Habo</c:v>
                </c:pt>
                <c:pt idx="3">
                  <c:v>Mullsjö</c:v>
                </c:pt>
                <c:pt idx="4">
                  <c:v>Vaggeryd</c:v>
                </c:pt>
                <c:pt idx="5">
                  <c:v>Jönköping</c:v>
                </c:pt>
                <c:pt idx="6">
                  <c:v>Gnosjö</c:v>
                </c:pt>
                <c:pt idx="7">
                  <c:v>Gislaved</c:v>
                </c:pt>
                <c:pt idx="8">
                  <c:v>Värnamo</c:v>
                </c:pt>
                <c:pt idx="9">
                  <c:v>Aneby</c:v>
                </c:pt>
                <c:pt idx="10">
                  <c:v>Eksjö</c:v>
                </c:pt>
                <c:pt idx="11">
                  <c:v>Nässjö</c:v>
                </c:pt>
                <c:pt idx="12">
                  <c:v>Sävsjö</c:v>
                </c:pt>
                <c:pt idx="13">
                  <c:v>Tranås</c:v>
                </c:pt>
                <c:pt idx="14">
                  <c:v>Vetlanda</c:v>
                </c:pt>
              </c:strCache>
            </c:strRef>
          </c:cat>
          <c:val>
            <c:numRef>
              <c:f>Blad1!$D$262:$D$276</c:f>
              <c:numCache>
                <c:formatCode>General</c:formatCode>
                <c:ptCount val="15"/>
                <c:pt idx="0">
                  <c:v>1563</c:v>
                </c:pt>
                <c:pt idx="1">
                  <c:v>1334</c:v>
                </c:pt>
                <c:pt idx="2">
                  <c:v>731</c:v>
                </c:pt>
                <c:pt idx="3">
                  <c:v>921</c:v>
                </c:pt>
                <c:pt idx="4">
                  <c:v>754</c:v>
                </c:pt>
                <c:pt idx="5">
                  <c:v>978</c:v>
                </c:pt>
                <c:pt idx="6">
                  <c:v>1227</c:v>
                </c:pt>
                <c:pt idx="7">
                  <c:v>798</c:v>
                </c:pt>
                <c:pt idx="8">
                  <c:v>933</c:v>
                </c:pt>
                <c:pt idx="9">
                  <c:v>1479</c:v>
                </c:pt>
                <c:pt idx="10">
                  <c:v>2581</c:v>
                </c:pt>
                <c:pt idx="11">
                  <c:v>2574</c:v>
                </c:pt>
                <c:pt idx="12">
                  <c:v>2181</c:v>
                </c:pt>
                <c:pt idx="13">
                  <c:v>2826</c:v>
                </c:pt>
                <c:pt idx="14">
                  <c:v>1596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895-4D9A-9DB6-06C4713493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2081288592"/>
        <c:axId val="2086387520"/>
      </c:barChart>
      <c:catAx>
        <c:axId val="2081288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2086387520"/>
        <c:crosses val="autoZero"/>
        <c:auto val="1"/>
        <c:lblAlgn val="ctr"/>
        <c:lblOffset val="100"/>
        <c:noMultiLvlLbl val="0"/>
      </c:catAx>
      <c:valAx>
        <c:axId val="2086387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2081288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1"/>
          <c:order val="1"/>
          <c:tx>
            <c:strRef>
              <c:f>Blad1!$A$285</c:f>
              <c:strCache>
                <c:ptCount val="1"/>
                <c:pt idx="0">
                  <c:v>Riket</c:v>
                </c:pt>
              </c:strCache>
            </c:strRef>
          </c:tx>
          <c:spPr>
            <a:ln w="28575" cap="rnd">
              <a:solidFill>
                <a:schemeClr val="accent2">
                  <a:shade val="76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Blad1!$B$283:$J$283</c:f>
              <c:numCache>
                <c:formatCode>General</c:formatCod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</c:numCache>
            </c:numRef>
          </c:cat>
          <c:val>
            <c:numRef>
              <c:f>Blad1!$B$285:$J$285</c:f>
              <c:numCache>
                <c:formatCode>General</c:formatCode>
                <c:ptCount val="9"/>
                <c:pt idx="0">
                  <c:v>1690</c:v>
                </c:pt>
                <c:pt idx="1">
                  <c:v>1666</c:v>
                </c:pt>
                <c:pt idx="2">
                  <c:v>1609</c:v>
                </c:pt>
                <c:pt idx="3">
                  <c:v>1622</c:v>
                </c:pt>
                <c:pt idx="4">
                  <c:v>1687</c:v>
                </c:pt>
                <c:pt idx="5">
                  <c:v>1718</c:v>
                </c:pt>
                <c:pt idx="6">
                  <c:v>1763</c:v>
                </c:pt>
                <c:pt idx="7">
                  <c:v>1724</c:v>
                </c:pt>
                <c:pt idx="8">
                  <c:v>1563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EBC-454F-8633-33DDC2C787D9}"/>
            </c:ext>
          </c:extLst>
        </c:ser>
        <c:ser>
          <c:idx val="2"/>
          <c:order val="2"/>
          <c:tx>
            <c:strRef>
              <c:f>Blad1!$A$286</c:f>
              <c:strCache>
                <c:ptCount val="1"/>
                <c:pt idx="0">
                  <c:v>Jkpg län</c:v>
                </c:pt>
              </c:strCache>
            </c:strRef>
          </c:tx>
          <c:spPr>
            <a:ln w="28575" cap="rnd">
              <a:solidFill>
                <a:schemeClr val="accent3">
                  <a:shade val="76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Blad1!$B$283:$J$283</c:f>
              <c:numCache>
                <c:formatCode>General</c:formatCod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</c:numCache>
            </c:numRef>
          </c:cat>
          <c:val>
            <c:numRef>
              <c:f>Blad1!$B$286:$J$286</c:f>
              <c:numCache>
                <c:formatCode>General</c:formatCode>
                <c:ptCount val="9"/>
                <c:pt idx="0">
                  <c:v>1706</c:v>
                </c:pt>
                <c:pt idx="1">
                  <c:v>1620</c:v>
                </c:pt>
                <c:pt idx="2">
                  <c:v>1458</c:v>
                </c:pt>
                <c:pt idx="3">
                  <c:v>1259</c:v>
                </c:pt>
                <c:pt idx="4">
                  <c:v>1365</c:v>
                </c:pt>
                <c:pt idx="5">
                  <c:v>1457</c:v>
                </c:pt>
                <c:pt idx="6">
                  <c:v>1634</c:v>
                </c:pt>
                <c:pt idx="7">
                  <c:v>1583</c:v>
                </c:pt>
                <c:pt idx="8">
                  <c:v>1334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EBC-454F-8633-33DDC2C787D9}"/>
            </c:ext>
          </c:extLst>
        </c:ser>
        <c:ser>
          <c:idx val="3"/>
          <c:order val="3"/>
          <c:tx>
            <c:strRef>
              <c:f>Blad1!$A$287</c:f>
              <c:strCache>
                <c:ptCount val="1"/>
                <c:pt idx="0">
                  <c:v>Jönköping</c:v>
                </c:pt>
              </c:strCache>
            </c:strRef>
          </c:tx>
          <c:spPr>
            <a:ln w="28575" cap="rnd">
              <a:solidFill>
                <a:schemeClr val="accent4">
                  <a:shade val="76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Blad1!$B$283:$J$283</c:f>
              <c:numCache>
                <c:formatCode>General</c:formatCod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</c:numCache>
            </c:numRef>
          </c:cat>
          <c:val>
            <c:numRef>
              <c:f>Blad1!$B$287:$J$287</c:f>
              <c:numCache>
                <c:formatCode>General</c:formatCode>
                <c:ptCount val="9"/>
                <c:pt idx="0">
                  <c:v>1828</c:v>
                </c:pt>
                <c:pt idx="1">
                  <c:v>1694</c:v>
                </c:pt>
                <c:pt idx="2">
                  <c:v>1518</c:v>
                </c:pt>
                <c:pt idx="3">
                  <c:v>1359</c:v>
                </c:pt>
                <c:pt idx="4">
                  <c:v>1369</c:v>
                </c:pt>
                <c:pt idx="5">
                  <c:v>1227</c:v>
                </c:pt>
                <c:pt idx="6">
                  <c:v>1430</c:v>
                </c:pt>
                <c:pt idx="7">
                  <c:v>1300</c:v>
                </c:pt>
                <c:pt idx="8">
                  <c:v>978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EBC-454F-8633-33DDC2C787D9}"/>
            </c:ext>
          </c:extLst>
        </c:ser>
        <c:ser>
          <c:idx val="4"/>
          <c:order val="4"/>
          <c:tx>
            <c:strRef>
              <c:f>Blad1!$A$288</c:f>
              <c:strCache>
                <c:ptCount val="1"/>
                <c:pt idx="0">
                  <c:v>Habo</c:v>
                </c:pt>
              </c:strCache>
            </c:strRef>
          </c:tx>
          <c:spPr>
            <a:ln w="28575" cap="rnd">
              <a:solidFill>
                <a:schemeClr val="accent5">
                  <a:shade val="76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Blad1!$B$283:$J$283</c:f>
              <c:numCache>
                <c:formatCode>General</c:formatCod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</c:numCache>
            </c:numRef>
          </c:cat>
          <c:val>
            <c:numRef>
              <c:f>Blad1!$B$288:$J$288</c:f>
              <c:numCache>
                <c:formatCode>General</c:formatCode>
                <c:ptCount val="9"/>
                <c:pt idx="0">
                  <c:v>710</c:v>
                </c:pt>
                <c:pt idx="1">
                  <c:v>611</c:v>
                </c:pt>
                <c:pt idx="2">
                  <c:v>557</c:v>
                </c:pt>
                <c:pt idx="3">
                  <c:v>558</c:v>
                </c:pt>
                <c:pt idx="4">
                  <c:v>619</c:v>
                </c:pt>
                <c:pt idx="5">
                  <c:v>852</c:v>
                </c:pt>
                <c:pt idx="6">
                  <c:v>892</c:v>
                </c:pt>
                <c:pt idx="7">
                  <c:v>913</c:v>
                </c:pt>
                <c:pt idx="8">
                  <c:v>731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EBC-454F-8633-33DDC2C787D9}"/>
            </c:ext>
          </c:extLst>
        </c:ser>
        <c:ser>
          <c:idx val="5"/>
          <c:order val="5"/>
          <c:tx>
            <c:strRef>
              <c:f>Blad1!$A$289</c:f>
              <c:strCache>
                <c:ptCount val="1"/>
                <c:pt idx="0">
                  <c:v>Mullsjö</c:v>
                </c:pt>
              </c:strCache>
            </c:strRef>
          </c:tx>
          <c:spPr>
            <a:ln w="28575" cap="rnd">
              <a:solidFill>
                <a:schemeClr val="accent6">
                  <a:shade val="76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Blad1!$B$283:$J$283</c:f>
              <c:numCache>
                <c:formatCode>General</c:formatCod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</c:numCache>
            </c:numRef>
          </c:cat>
          <c:val>
            <c:numRef>
              <c:f>Blad1!$B$289:$J$289</c:f>
              <c:numCache>
                <c:formatCode>General</c:formatCode>
                <c:ptCount val="9"/>
                <c:pt idx="0">
                  <c:v>1041</c:v>
                </c:pt>
                <c:pt idx="1">
                  <c:v>1274</c:v>
                </c:pt>
                <c:pt idx="2">
                  <c:v>1095</c:v>
                </c:pt>
                <c:pt idx="3">
                  <c:v>1148</c:v>
                </c:pt>
                <c:pt idx="4">
                  <c:v>1194</c:v>
                </c:pt>
                <c:pt idx="5">
                  <c:v>1217</c:v>
                </c:pt>
                <c:pt idx="6">
                  <c:v>1146</c:v>
                </c:pt>
                <c:pt idx="7">
                  <c:v>1029</c:v>
                </c:pt>
                <c:pt idx="8">
                  <c:v>921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EEBC-454F-8633-33DDC2C787D9}"/>
            </c:ext>
          </c:extLst>
        </c:ser>
        <c:ser>
          <c:idx val="6"/>
          <c:order val="6"/>
          <c:tx>
            <c:strRef>
              <c:f>Blad1!$A$290</c:f>
              <c:strCache>
                <c:ptCount val="1"/>
                <c:pt idx="0">
                  <c:v>Vaggeryd</c:v>
                </c:pt>
              </c:strCache>
            </c:strRef>
          </c:tx>
          <c:spPr>
            <a:ln w="28575" cap="rnd">
              <a:solidFill>
                <a:schemeClr val="accent1">
                  <a:tint val="77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Blad1!$B$283:$J$283</c:f>
              <c:numCache>
                <c:formatCode>General</c:formatCod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</c:numCache>
            </c:numRef>
          </c:cat>
          <c:val>
            <c:numRef>
              <c:f>Blad1!$B$290:$J$290</c:f>
              <c:numCache>
                <c:formatCode>General</c:formatCode>
                <c:ptCount val="9"/>
                <c:pt idx="0">
                  <c:v>1130</c:v>
                </c:pt>
                <c:pt idx="1">
                  <c:v>1057</c:v>
                </c:pt>
                <c:pt idx="2">
                  <c:v>675</c:v>
                </c:pt>
                <c:pt idx="3">
                  <c:v>223</c:v>
                </c:pt>
                <c:pt idx="4">
                  <c:v>620</c:v>
                </c:pt>
                <c:pt idx="5">
                  <c:v>739</c:v>
                </c:pt>
                <c:pt idx="6">
                  <c:v>993</c:v>
                </c:pt>
                <c:pt idx="7">
                  <c:v>966</c:v>
                </c:pt>
                <c:pt idx="8">
                  <c:v>754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EEBC-454F-8633-33DDC2C787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84361504"/>
        <c:axId val="2082802800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Blad1!$A$284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ln w="28575" cap="rnd">
                    <a:solidFill>
                      <a:schemeClr val="accent1">
                        <a:shade val="76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Blad1!$B$283:$J$283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2014</c:v>
                      </c:pt>
                      <c:pt idx="1">
                        <c:v>2015</c:v>
                      </c:pt>
                      <c:pt idx="2">
                        <c:v>2016</c:v>
                      </c:pt>
                      <c:pt idx="3">
                        <c:v>2017</c:v>
                      </c:pt>
                      <c:pt idx="4">
                        <c:v>2018</c:v>
                      </c:pt>
                      <c:pt idx="5">
                        <c:v>2019</c:v>
                      </c:pt>
                      <c:pt idx="6">
                        <c:v>2020</c:v>
                      </c:pt>
                      <c:pt idx="7">
                        <c:v>2021</c:v>
                      </c:pt>
                      <c:pt idx="8">
                        <c:v>2022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Blad1!$B$284:$J$284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6-EEBC-454F-8633-33DDC2C787D9}"/>
                  </c:ext>
                </c:extLst>
              </c15:ser>
            </c15:filteredLineSeries>
          </c:ext>
        </c:extLst>
      </c:lineChart>
      <c:catAx>
        <c:axId val="2084361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2082802800"/>
        <c:crosses val="autoZero"/>
        <c:auto val="1"/>
        <c:lblAlgn val="ctr"/>
        <c:lblOffset val="100"/>
        <c:noMultiLvlLbl val="0"/>
      </c:catAx>
      <c:valAx>
        <c:axId val="2082802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2084361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1"/>
          <c:order val="1"/>
          <c:tx>
            <c:strRef>
              <c:f>Blad1!$A$298</c:f>
              <c:strCache>
                <c:ptCount val="1"/>
                <c:pt idx="0">
                  <c:v>Riket</c:v>
                </c:pt>
              </c:strCache>
            </c:strRef>
          </c:tx>
          <c:spPr>
            <a:ln w="28575" cap="rnd">
              <a:solidFill>
                <a:schemeClr val="accent2">
                  <a:shade val="76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Blad1!$B$296:$J$296</c:f>
              <c:numCache>
                <c:formatCode>General</c:formatCod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</c:numCache>
            </c:numRef>
          </c:cat>
          <c:val>
            <c:numRef>
              <c:f>Blad1!$B$298:$J$298</c:f>
              <c:numCache>
                <c:formatCode>General</c:formatCode>
                <c:ptCount val="9"/>
                <c:pt idx="0">
                  <c:v>10769</c:v>
                </c:pt>
                <c:pt idx="1">
                  <c:v>10933</c:v>
                </c:pt>
                <c:pt idx="2">
                  <c:v>10924</c:v>
                </c:pt>
                <c:pt idx="3">
                  <c:v>10329</c:v>
                </c:pt>
                <c:pt idx="4">
                  <c:v>9965</c:v>
                </c:pt>
                <c:pt idx="5">
                  <c:v>9702</c:v>
                </c:pt>
                <c:pt idx="6">
                  <c:v>9540</c:v>
                </c:pt>
                <c:pt idx="7">
                  <c:v>9524</c:v>
                </c:pt>
                <c:pt idx="8">
                  <c:v>10063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04F-4748-9863-EB9EF3209BEE}"/>
            </c:ext>
          </c:extLst>
        </c:ser>
        <c:ser>
          <c:idx val="2"/>
          <c:order val="2"/>
          <c:tx>
            <c:strRef>
              <c:f>Blad1!$A$299</c:f>
              <c:strCache>
                <c:ptCount val="1"/>
                <c:pt idx="0">
                  <c:v>Jkpg län</c:v>
                </c:pt>
              </c:strCache>
            </c:strRef>
          </c:tx>
          <c:spPr>
            <a:ln w="28575" cap="rnd">
              <a:solidFill>
                <a:schemeClr val="accent3">
                  <a:shade val="76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Blad1!$B$296:$J$296</c:f>
              <c:numCache>
                <c:formatCode>General</c:formatCod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</c:numCache>
            </c:numRef>
          </c:cat>
          <c:val>
            <c:numRef>
              <c:f>Blad1!$B$299:$J$299</c:f>
              <c:numCache>
                <c:formatCode>General</c:formatCode>
                <c:ptCount val="9"/>
                <c:pt idx="0">
                  <c:v>11011</c:v>
                </c:pt>
                <c:pt idx="1">
                  <c:v>11635</c:v>
                </c:pt>
                <c:pt idx="2">
                  <c:v>11798</c:v>
                </c:pt>
                <c:pt idx="3">
                  <c:v>11328</c:v>
                </c:pt>
                <c:pt idx="4">
                  <c:v>11316</c:v>
                </c:pt>
                <c:pt idx="5">
                  <c:v>11020</c:v>
                </c:pt>
                <c:pt idx="6">
                  <c:v>10821</c:v>
                </c:pt>
                <c:pt idx="7">
                  <c:v>10983</c:v>
                </c:pt>
                <c:pt idx="8">
                  <c:v>11203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04F-4748-9863-EB9EF3209BEE}"/>
            </c:ext>
          </c:extLst>
        </c:ser>
        <c:ser>
          <c:idx val="3"/>
          <c:order val="3"/>
          <c:tx>
            <c:strRef>
              <c:f>Blad1!$A$300</c:f>
              <c:strCache>
                <c:ptCount val="1"/>
                <c:pt idx="0">
                  <c:v>Jönköping</c:v>
                </c:pt>
              </c:strCache>
            </c:strRef>
          </c:tx>
          <c:spPr>
            <a:ln w="28575" cap="rnd">
              <a:solidFill>
                <a:schemeClr val="accent4">
                  <a:shade val="76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Blad1!$B$296:$J$296</c:f>
              <c:numCache>
                <c:formatCode>General</c:formatCod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</c:numCache>
            </c:numRef>
          </c:cat>
          <c:val>
            <c:numRef>
              <c:f>Blad1!$B$300:$J$300</c:f>
              <c:numCache>
                <c:formatCode>General</c:formatCode>
                <c:ptCount val="9"/>
                <c:pt idx="0">
                  <c:v>10726</c:v>
                </c:pt>
                <c:pt idx="1">
                  <c:v>11345</c:v>
                </c:pt>
                <c:pt idx="2">
                  <c:v>11525</c:v>
                </c:pt>
                <c:pt idx="3">
                  <c:v>11061</c:v>
                </c:pt>
                <c:pt idx="4">
                  <c:v>10860</c:v>
                </c:pt>
                <c:pt idx="5">
                  <c:v>10386</c:v>
                </c:pt>
                <c:pt idx="6">
                  <c:v>10218</c:v>
                </c:pt>
                <c:pt idx="7">
                  <c:v>10297</c:v>
                </c:pt>
                <c:pt idx="8">
                  <c:v>10608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04F-4748-9863-EB9EF3209BEE}"/>
            </c:ext>
          </c:extLst>
        </c:ser>
        <c:ser>
          <c:idx val="4"/>
          <c:order val="4"/>
          <c:tx>
            <c:strRef>
              <c:f>Blad1!$A$301</c:f>
              <c:strCache>
                <c:ptCount val="1"/>
                <c:pt idx="0">
                  <c:v>Habo</c:v>
                </c:pt>
              </c:strCache>
            </c:strRef>
          </c:tx>
          <c:spPr>
            <a:ln w="28575" cap="rnd">
              <a:solidFill>
                <a:schemeClr val="accent5">
                  <a:shade val="76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Blad1!$B$296:$J$296</c:f>
              <c:numCache>
                <c:formatCode>General</c:formatCod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</c:numCache>
            </c:numRef>
          </c:cat>
          <c:val>
            <c:numRef>
              <c:f>Blad1!$B$301:$J$301</c:f>
              <c:numCache>
                <c:formatCode>General</c:formatCode>
                <c:ptCount val="9"/>
                <c:pt idx="0">
                  <c:v>11170</c:v>
                </c:pt>
                <c:pt idx="1">
                  <c:v>11636</c:v>
                </c:pt>
                <c:pt idx="2">
                  <c:v>12510</c:v>
                </c:pt>
                <c:pt idx="3">
                  <c:v>10510</c:v>
                </c:pt>
                <c:pt idx="4">
                  <c:v>10740</c:v>
                </c:pt>
                <c:pt idx="5">
                  <c:v>10675</c:v>
                </c:pt>
                <c:pt idx="6">
                  <c:v>10708</c:v>
                </c:pt>
                <c:pt idx="7">
                  <c:v>11175</c:v>
                </c:pt>
                <c:pt idx="8">
                  <c:v>11233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04F-4748-9863-EB9EF3209BEE}"/>
            </c:ext>
          </c:extLst>
        </c:ser>
        <c:ser>
          <c:idx val="5"/>
          <c:order val="5"/>
          <c:tx>
            <c:strRef>
              <c:f>Blad1!$A$302</c:f>
              <c:strCache>
                <c:ptCount val="1"/>
                <c:pt idx="0">
                  <c:v>Mullsjö</c:v>
                </c:pt>
              </c:strCache>
            </c:strRef>
          </c:tx>
          <c:spPr>
            <a:ln w="28575" cap="rnd">
              <a:solidFill>
                <a:schemeClr val="accent6">
                  <a:shade val="76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Blad1!$B$296:$J$296</c:f>
              <c:numCache>
                <c:formatCode>General</c:formatCod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</c:numCache>
            </c:numRef>
          </c:cat>
          <c:val>
            <c:numRef>
              <c:f>Blad1!$B$302:$J$302</c:f>
              <c:numCache>
                <c:formatCode>General</c:formatCode>
                <c:ptCount val="9"/>
                <c:pt idx="0">
                  <c:v>13713</c:v>
                </c:pt>
                <c:pt idx="1">
                  <c:v>14414</c:v>
                </c:pt>
                <c:pt idx="2">
                  <c:v>14771</c:v>
                </c:pt>
                <c:pt idx="3">
                  <c:v>13740</c:v>
                </c:pt>
                <c:pt idx="4">
                  <c:v>13754</c:v>
                </c:pt>
                <c:pt idx="5">
                  <c:v>12737</c:v>
                </c:pt>
                <c:pt idx="6">
                  <c:v>12226</c:v>
                </c:pt>
                <c:pt idx="7">
                  <c:v>12720</c:v>
                </c:pt>
                <c:pt idx="8">
                  <c:v>12030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104F-4748-9863-EB9EF3209BEE}"/>
            </c:ext>
          </c:extLst>
        </c:ser>
        <c:ser>
          <c:idx val="6"/>
          <c:order val="6"/>
          <c:tx>
            <c:strRef>
              <c:f>Blad1!$A$303</c:f>
              <c:strCache>
                <c:ptCount val="1"/>
                <c:pt idx="0">
                  <c:v>Vaggeryd</c:v>
                </c:pt>
              </c:strCache>
            </c:strRef>
          </c:tx>
          <c:spPr>
            <a:ln w="28575" cap="rnd">
              <a:solidFill>
                <a:schemeClr val="accent1">
                  <a:tint val="77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Blad1!$B$296:$J$296</c:f>
              <c:numCache>
                <c:formatCode>General</c:formatCod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</c:numCache>
            </c:numRef>
          </c:cat>
          <c:val>
            <c:numRef>
              <c:f>Blad1!$B$303:$J$303</c:f>
              <c:numCache>
                <c:formatCode>General</c:formatCode>
                <c:ptCount val="9"/>
                <c:pt idx="0">
                  <c:v>10521</c:v>
                </c:pt>
                <c:pt idx="1">
                  <c:v>10890</c:v>
                </c:pt>
                <c:pt idx="2">
                  <c:v>11468</c:v>
                </c:pt>
                <c:pt idx="3">
                  <c:v>10962</c:v>
                </c:pt>
                <c:pt idx="4">
                  <c:v>11078</c:v>
                </c:pt>
                <c:pt idx="5">
                  <c:v>10781</c:v>
                </c:pt>
                <c:pt idx="6">
                  <c:v>10643</c:v>
                </c:pt>
                <c:pt idx="7">
                  <c:v>10805</c:v>
                </c:pt>
                <c:pt idx="8">
                  <c:v>11140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104F-4748-9863-EB9EF3209B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80989392"/>
        <c:axId val="2083924688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Blad1!$A$297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ln w="28575" cap="rnd">
                    <a:solidFill>
                      <a:schemeClr val="accent1">
                        <a:shade val="76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Blad1!$B$296:$J$296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2014</c:v>
                      </c:pt>
                      <c:pt idx="1">
                        <c:v>2015</c:v>
                      </c:pt>
                      <c:pt idx="2">
                        <c:v>2016</c:v>
                      </c:pt>
                      <c:pt idx="3">
                        <c:v>2017</c:v>
                      </c:pt>
                      <c:pt idx="4">
                        <c:v>2018</c:v>
                      </c:pt>
                      <c:pt idx="5">
                        <c:v>2019</c:v>
                      </c:pt>
                      <c:pt idx="6">
                        <c:v>2020</c:v>
                      </c:pt>
                      <c:pt idx="7">
                        <c:v>2021</c:v>
                      </c:pt>
                      <c:pt idx="8">
                        <c:v>2022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Blad1!$B$297:$J$297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6-104F-4748-9863-EB9EF3209BEE}"/>
                  </c:ext>
                </c:extLst>
              </c15:ser>
            </c15:filteredLineSeries>
          </c:ext>
        </c:extLst>
      </c:lineChart>
      <c:catAx>
        <c:axId val="1780989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2083924688"/>
        <c:crosses val="autoZero"/>
        <c:auto val="1"/>
        <c:lblAlgn val="ctr"/>
        <c:lblOffset val="100"/>
        <c:noMultiLvlLbl val="0"/>
      </c:catAx>
      <c:valAx>
        <c:axId val="2083924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780989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1"/>
          <c:order val="1"/>
          <c:tx>
            <c:strRef>
              <c:f>Blad1!$A$311</c:f>
              <c:strCache>
                <c:ptCount val="1"/>
                <c:pt idx="0">
                  <c:v>Riket</c:v>
                </c:pt>
              </c:strCache>
            </c:strRef>
          </c:tx>
          <c:spPr>
            <a:ln w="28575" cap="rnd">
              <a:solidFill>
                <a:schemeClr val="accent2">
                  <a:shade val="76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Blad1!$B$309:$J$309</c:f>
              <c:numCache>
                <c:formatCode>General</c:formatCod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</c:numCache>
            </c:numRef>
          </c:cat>
          <c:val>
            <c:numRef>
              <c:f>Blad1!$B$311:$J$311</c:f>
              <c:numCache>
                <c:formatCode>General</c:formatCode>
                <c:ptCount val="9"/>
                <c:pt idx="0">
                  <c:v>4961</c:v>
                </c:pt>
                <c:pt idx="1">
                  <c:v>4964</c:v>
                </c:pt>
                <c:pt idx="2">
                  <c:v>4858</c:v>
                </c:pt>
                <c:pt idx="3">
                  <c:v>4860</c:v>
                </c:pt>
                <c:pt idx="4">
                  <c:v>4559</c:v>
                </c:pt>
                <c:pt idx="5">
                  <c:v>4468</c:v>
                </c:pt>
                <c:pt idx="6">
                  <c:v>6434</c:v>
                </c:pt>
                <c:pt idx="7">
                  <c:v>6295</c:v>
                </c:pt>
                <c:pt idx="8">
                  <c:v>4785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6CB-4F68-A0E3-1E3EC806DC2B}"/>
            </c:ext>
          </c:extLst>
        </c:ser>
        <c:ser>
          <c:idx val="2"/>
          <c:order val="2"/>
          <c:tx>
            <c:strRef>
              <c:f>Blad1!$A$312</c:f>
              <c:strCache>
                <c:ptCount val="1"/>
                <c:pt idx="0">
                  <c:v>Jkpg län</c:v>
                </c:pt>
              </c:strCache>
            </c:strRef>
          </c:tx>
          <c:spPr>
            <a:ln w="28575" cap="rnd">
              <a:solidFill>
                <a:schemeClr val="accent3">
                  <a:shade val="76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Blad1!$B$309:$J$309</c:f>
              <c:numCache>
                <c:formatCode>General</c:formatCod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</c:numCache>
            </c:numRef>
          </c:cat>
          <c:val>
            <c:numRef>
              <c:f>Blad1!$B$312:$J$312</c:f>
              <c:numCache>
                <c:formatCode>General</c:formatCode>
                <c:ptCount val="9"/>
                <c:pt idx="0">
                  <c:v>4340</c:v>
                </c:pt>
                <c:pt idx="1">
                  <c:v>4325</c:v>
                </c:pt>
                <c:pt idx="2">
                  <c:v>4151</c:v>
                </c:pt>
                <c:pt idx="3">
                  <c:v>3482</c:v>
                </c:pt>
                <c:pt idx="4">
                  <c:v>3640</c:v>
                </c:pt>
                <c:pt idx="5">
                  <c:v>3702</c:v>
                </c:pt>
                <c:pt idx="6">
                  <c:v>5425</c:v>
                </c:pt>
                <c:pt idx="7">
                  <c:v>4855</c:v>
                </c:pt>
                <c:pt idx="8">
                  <c:v>3621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6CB-4F68-A0E3-1E3EC806DC2B}"/>
            </c:ext>
          </c:extLst>
        </c:ser>
        <c:ser>
          <c:idx val="3"/>
          <c:order val="3"/>
          <c:tx>
            <c:strRef>
              <c:f>Blad1!$A$313</c:f>
              <c:strCache>
                <c:ptCount val="1"/>
                <c:pt idx="0">
                  <c:v>Jönköping</c:v>
                </c:pt>
              </c:strCache>
            </c:strRef>
          </c:tx>
          <c:spPr>
            <a:ln w="28575" cap="rnd">
              <a:solidFill>
                <a:schemeClr val="accent4">
                  <a:shade val="76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Blad1!$B$309:$J$309</c:f>
              <c:numCache>
                <c:formatCode>General</c:formatCod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</c:numCache>
            </c:numRef>
          </c:cat>
          <c:val>
            <c:numRef>
              <c:f>Blad1!$B$313:$J$313</c:f>
              <c:numCache>
                <c:formatCode>General</c:formatCode>
                <c:ptCount val="9"/>
                <c:pt idx="0">
                  <c:v>3963</c:v>
                </c:pt>
                <c:pt idx="1">
                  <c:v>3950</c:v>
                </c:pt>
                <c:pt idx="2">
                  <c:v>3702</c:v>
                </c:pt>
                <c:pt idx="3">
                  <c:v>3550</c:v>
                </c:pt>
                <c:pt idx="4">
                  <c:v>3274</c:v>
                </c:pt>
                <c:pt idx="5">
                  <c:v>3443</c:v>
                </c:pt>
                <c:pt idx="6">
                  <c:v>5119</c:v>
                </c:pt>
                <c:pt idx="7">
                  <c:v>4935</c:v>
                </c:pt>
                <c:pt idx="8">
                  <c:v>3809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6CB-4F68-A0E3-1E3EC806DC2B}"/>
            </c:ext>
          </c:extLst>
        </c:ser>
        <c:ser>
          <c:idx val="4"/>
          <c:order val="4"/>
          <c:tx>
            <c:strRef>
              <c:f>Blad1!$A$314</c:f>
              <c:strCache>
                <c:ptCount val="1"/>
                <c:pt idx="0">
                  <c:v>Habo</c:v>
                </c:pt>
              </c:strCache>
            </c:strRef>
          </c:tx>
          <c:spPr>
            <a:ln w="28575" cap="rnd">
              <a:solidFill>
                <a:schemeClr val="accent5">
                  <a:shade val="76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Blad1!$B$309:$J$309</c:f>
              <c:numCache>
                <c:formatCode>General</c:formatCod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</c:numCache>
            </c:numRef>
          </c:cat>
          <c:val>
            <c:numRef>
              <c:f>Blad1!$B$314:$J$314</c:f>
              <c:numCache>
                <c:formatCode>General</c:formatCode>
                <c:ptCount val="9"/>
                <c:pt idx="0">
                  <c:v>2592</c:v>
                </c:pt>
                <c:pt idx="1">
                  <c:v>2159</c:v>
                </c:pt>
                <c:pt idx="2">
                  <c:v>2055</c:v>
                </c:pt>
                <c:pt idx="3">
                  <c:v>2396</c:v>
                </c:pt>
                <c:pt idx="4">
                  <c:v>2295</c:v>
                </c:pt>
                <c:pt idx="5">
                  <c:v>2170</c:v>
                </c:pt>
                <c:pt idx="6">
                  <c:v>2707</c:v>
                </c:pt>
                <c:pt idx="7">
                  <c:v>3006</c:v>
                </c:pt>
                <c:pt idx="8">
                  <c:v>2221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6CB-4F68-A0E3-1E3EC806DC2B}"/>
            </c:ext>
          </c:extLst>
        </c:ser>
        <c:ser>
          <c:idx val="5"/>
          <c:order val="5"/>
          <c:tx>
            <c:strRef>
              <c:f>Blad1!$A$315</c:f>
              <c:strCache>
                <c:ptCount val="1"/>
                <c:pt idx="0">
                  <c:v>Mullsjö</c:v>
                </c:pt>
              </c:strCache>
            </c:strRef>
          </c:tx>
          <c:spPr>
            <a:ln w="28575" cap="rnd">
              <a:solidFill>
                <a:schemeClr val="accent6">
                  <a:shade val="76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Blad1!$B$309:$J$309</c:f>
              <c:numCache>
                <c:formatCode>General</c:formatCod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</c:numCache>
            </c:numRef>
          </c:cat>
          <c:val>
            <c:numRef>
              <c:f>Blad1!$B$315:$J$315</c:f>
              <c:numCache>
                <c:formatCode>General</c:formatCode>
                <c:ptCount val="9"/>
                <c:pt idx="0">
                  <c:v>3801</c:v>
                </c:pt>
                <c:pt idx="1">
                  <c:v>3509</c:v>
                </c:pt>
                <c:pt idx="2">
                  <c:v>3428</c:v>
                </c:pt>
                <c:pt idx="3">
                  <c:v>3482</c:v>
                </c:pt>
                <c:pt idx="4">
                  <c:v>3054</c:v>
                </c:pt>
                <c:pt idx="5">
                  <c:v>2355</c:v>
                </c:pt>
                <c:pt idx="6">
                  <c:v>4104</c:v>
                </c:pt>
                <c:pt idx="7">
                  <c:v>4179</c:v>
                </c:pt>
                <c:pt idx="8">
                  <c:v>3187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66CB-4F68-A0E3-1E3EC806DC2B}"/>
            </c:ext>
          </c:extLst>
        </c:ser>
        <c:ser>
          <c:idx val="6"/>
          <c:order val="6"/>
          <c:tx>
            <c:strRef>
              <c:f>Blad1!$A$316</c:f>
              <c:strCache>
                <c:ptCount val="1"/>
                <c:pt idx="0">
                  <c:v>Vaggeryd</c:v>
                </c:pt>
              </c:strCache>
            </c:strRef>
          </c:tx>
          <c:spPr>
            <a:ln w="28575" cap="rnd">
              <a:solidFill>
                <a:schemeClr val="accent1">
                  <a:tint val="77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Blad1!$B$309:$J$309</c:f>
              <c:numCache>
                <c:formatCode>General</c:formatCod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</c:numCache>
            </c:numRef>
          </c:cat>
          <c:val>
            <c:numRef>
              <c:f>Blad1!$B$316:$J$316</c:f>
              <c:numCache>
                <c:formatCode>General</c:formatCode>
                <c:ptCount val="9"/>
                <c:pt idx="0">
                  <c:v>4929</c:v>
                </c:pt>
                <c:pt idx="1">
                  <c:v>4333</c:v>
                </c:pt>
                <c:pt idx="2">
                  <c:v>4033</c:v>
                </c:pt>
                <c:pt idx="3">
                  <c:v>3670</c:v>
                </c:pt>
                <c:pt idx="4">
                  <c:v>3136</c:v>
                </c:pt>
                <c:pt idx="5">
                  <c:v>3067</c:v>
                </c:pt>
                <c:pt idx="6">
                  <c:v>5317</c:v>
                </c:pt>
                <c:pt idx="7">
                  <c:v>5024</c:v>
                </c:pt>
                <c:pt idx="8">
                  <c:v>3737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66CB-4F68-A0E3-1E3EC806DC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84363904"/>
        <c:axId val="1935980112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Blad1!$A$310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ln w="28575" cap="rnd">
                    <a:solidFill>
                      <a:schemeClr val="accent1">
                        <a:shade val="76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Blad1!$B$309:$J$309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2014</c:v>
                      </c:pt>
                      <c:pt idx="1">
                        <c:v>2015</c:v>
                      </c:pt>
                      <c:pt idx="2">
                        <c:v>2016</c:v>
                      </c:pt>
                      <c:pt idx="3">
                        <c:v>2017</c:v>
                      </c:pt>
                      <c:pt idx="4">
                        <c:v>2018</c:v>
                      </c:pt>
                      <c:pt idx="5">
                        <c:v>2019</c:v>
                      </c:pt>
                      <c:pt idx="6">
                        <c:v>2020</c:v>
                      </c:pt>
                      <c:pt idx="7">
                        <c:v>2021</c:v>
                      </c:pt>
                      <c:pt idx="8">
                        <c:v>2022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Blad1!$B$310:$J$310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6-66CB-4F68-A0E3-1E3EC806DC2B}"/>
                  </c:ext>
                </c:extLst>
              </c15:ser>
            </c15:filteredLineSeries>
          </c:ext>
        </c:extLst>
      </c:lineChart>
      <c:catAx>
        <c:axId val="2084363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935980112"/>
        <c:crosses val="autoZero"/>
        <c:auto val="1"/>
        <c:lblAlgn val="ctr"/>
        <c:lblOffset val="100"/>
        <c:noMultiLvlLbl val="0"/>
      </c:catAx>
      <c:valAx>
        <c:axId val="1935980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2084363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acrossLinear" id="2">
  <a:schemeClr val="accent1"/>
  <a:schemeClr val="accent2"/>
  <a:schemeClr val="accent3"/>
  <a:schemeClr val="accent4"/>
  <a:schemeClr val="accent5"/>
  <a:schemeClr val="accent6"/>
</cs:colorStyle>
</file>

<file path=ppt/charts/colors2.xml><?xml version="1.0" encoding="utf-8"?>
<cs:colorStyle xmlns:cs="http://schemas.microsoft.com/office/drawing/2012/chartStyle" xmlns:a="http://schemas.openxmlformats.org/drawingml/2006/main" meth="acrossLinear" id="2">
  <a:schemeClr val="accent1"/>
  <a:schemeClr val="accent2"/>
  <a:schemeClr val="accent3"/>
  <a:schemeClr val="accent4"/>
  <a:schemeClr val="accent5"/>
  <a:schemeClr val="accent6"/>
</cs:colorStyle>
</file>

<file path=ppt/charts/colors3.xml><?xml version="1.0" encoding="utf-8"?>
<cs:colorStyle xmlns:cs="http://schemas.microsoft.com/office/drawing/2012/chartStyle" xmlns:a="http://schemas.openxmlformats.org/drawingml/2006/main" meth="acrossLinear" id="2">
  <a:schemeClr val="accent1"/>
  <a:schemeClr val="accent2"/>
  <a:schemeClr val="accent3"/>
  <a:schemeClr val="accent4"/>
  <a:schemeClr val="accent5"/>
  <a:schemeClr val="accent6"/>
</cs:colorStyle>
</file>

<file path=ppt/charts/colors4.xml><?xml version="1.0" encoding="utf-8"?>
<cs:colorStyle xmlns:cs="http://schemas.microsoft.com/office/drawing/2012/chartStyle" xmlns:a="http://schemas.openxmlformats.org/drawingml/2006/main" meth="acrossLinear" id="2">
  <a:schemeClr val="accent1"/>
  <a:schemeClr val="accent2"/>
  <a:schemeClr val="accent3"/>
  <a:schemeClr val="accent4"/>
  <a:schemeClr val="accent5"/>
  <a:schemeClr val="accent6"/>
</cs:colorStyle>
</file>

<file path=ppt/charts/colors5.xml><?xml version="1.0" encoding="utf-8"?>
<cs:colorStyle xmlns:cs="http://schemas.microsoft.com/office/drawing/2012/chartStyle" xmlns:a="http://schemas.openxmlformats.org/drawingml/2006/main" meth="acrossLinear" id="2">
  <a:schemeClr val="accent1"/>
  <a:schemeClr val="accent2"/>
  <a:schemeClr val="accent3"/>
  <a:schemeClr val="accent4"/>
  <a:schemeClr val="accent5"/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A2D97DF2-4E5A-4B05-99E2-20658C8F332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noProof="1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17A6879F-863B-46CA-9978-7F0E82A1200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10A087-AAE0-4B95-86B3-EE9B7C76E94D}" type="datetime1">
              <a:rPr lang="sv-SE" noProof="1" smtClean="0"/>
              <a:t>2023-10-03</a:t>
            </a:fld>
            <a:endParaRPr lang="sv-SE" noProof="1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A84612AA-361F-48C1-B18D-679485B7923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noProof="1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AE2BA48F-11C2-4641-ADF7-B9ACC60458D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4B2C8F-D87C-4D8A-9D01-8E700019F043}" type="slidenum">
              <a:rPr lang="sv-SE" noProof="1" smtClean="0"/>
              <a:t>‹#›</a:t>
            </a:fld>
            <a:endParaRPr lang="sv-SE" noProof="1"/>
          </a:p>
        </p:txBody>
      </p:sp>
    </p:spTree>
    <p:extLst>
      <p:ext uri="{BB962C8B-B14F-4D97-AF65-F5344CB8AC3E}">
        <p14:creationId xmlns:p14="http://schemas.microsoft.com/office/powerpoint/2010/main" val="29875571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sv-SE" noProof="1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AC8879E-6C3E-49A8-87FC-A74BA55E5BDE}" type="datetime1">
              <a:rPr lang="sv-SE" noProof="1" smtClean="0"/>
              <a:t>2023-10-03</a:t>
            </a:fld>
            <a:endParaRPr lang="sv-SE" noProof="1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sv-SE" noProof="1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sv-SE" noProof="1"/>
              <a:t>Redigera format för bakgrundstext</a:t>
            </a:r>
          </a:p>
          <a:p>
            <a:pPr lvl="1" rtl="0"/>
            <a:r>
              <a:rPr lang="sv-SE" noProof="1"/>
              <a:t>Nivå två</a:t>
            </a:r>
          </a:p>
          <a:p>
            <a:pPr lvl="2" rtl="0"/>
            <a:r>
              <a:rPr lang="sv-SE" noProof="1"/>
              <a:t>Nivå tre</a:t>
            </a:r>
          </a:p>
          <a:p>
            <a:pPr lvl="3" rtl="0"/>
            <a:r>
              <a:rPr lang="sv-SE" noProof="1"/>
              <a:t>Nivå fyra</a:t>
            </a:r>
          </a:p>
          <a:p>
            <a:pPr lvl="4" rtl="0"/>
            <a:r>
              <a:rPr lang="sv-SE" noProof="1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sv-SE" noProof="1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7475197-EF76-48B8-96B8-921BFA77342C}" type="slidenum">
              <a:rPr lang="sv-SE" noProof="1" dirty="0" smtClean="0"/>
              <a:t>‹#›</a:t>
            </a:fld>
            <a:endParaRPr lang="sv-SE" noProof="1"/>
          </a:p>
        </p:txBody>
      </p:sp>
    </p:spTree>
    <p:extLst>
      <p:ext uri="{BB962C8B-B14F-4D97-AF65-F5344CB8AC3E}">
        <p14:creationId xmlns:p14="http://schemas.microsoft.com/office/powerpoint/2010/main" val="182204814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sv-SE" noProof="1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7475197-EF76-48B8-96B8-921BFA77342C}" type="slidenum">
              <a:rPr lang="sv-SE" noProof="1" smtClean="0"/>
              <a:t>1</a:t>
            </a:fld>
            <a:endParaRPr lang="sv-SE" noProof="1"/>
          </a:p>
        </p:txBody>
      </p:sp>
    </p:spTree>
    <p:extLst>
      <p:ext uri="{BB962C8B-B14F-4D97-AF65-F5344CB8AC3E}">
        <p14:creationId xmlns:p14="http://schemas.microsoft.com/office/powerpoint/2010/main" val="1393632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E2392C6-8361-44A6-B27B-F026C31C4B87}" type="datetime1">
              <a:rPr lang="sv-SE" noProof="1" smtClean="0"/>
              <a:t>2023-10-03</a:t>
            </a:fld>
            <a:endParaRPr lang="sv-SE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sv-SE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sv-SE" noProof="1" smtClean="0"/>
              <a:t>‹#›</a:t>
            </a:fld>
            <a:endParaRPr lang="sv-SE" noProof="1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1837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60D7CC1-14E5-47C7-B2E6-6C33D351BDBE}" type="datetime1">
              <a:rPr lang="sv-SE" noProof="1" smtClean="0"/>
              <a:t>2023-10-03</a:t>
            </a:fld>
            <a:endParaRPr lang="sv-SE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sv-SE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sv-SE" noProof="1" smtClean="0"/>
              <a:t>‹#›</a:t>
            </a:fld>
            <a:endParaRPr lang="sv-SE" noProof="1"/>
          </a:p>
        </p:txBody>
      </p:sp>
    </p:spTree>
    <p:extLst>
      <p:ext uri="{BB962C8B-B14F-4D97-AF65-F5344CB8AC3E}">
        <p14:creationId xmlns:p14="http://schemas.microsoft.com/office/powerpoint/2010/main" val="175143131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60D7CC1-14E5-47C7-B2E6-6C33D351BDBE}" type="datetime1">
              <a:rPr lang="sv-SE" noProof="1" smtClean="0"/>
              <a:t>2023-10-03</a:t>
            </a:fld>
            <a:endParaRPr lang="sv-SE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sv-SE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sv-SE" noProof="1" smtClean="0"/>
              <a:t>‹#›</a:t>
            </a:fld>
            <a:endParaRPr lang="sv-SE" noProof="1"/>
          </a:p>
        </p:txBody>
      </p:sp>
    </p:spTree>
    <p:extLst>
      <p:ext uri="{BB962C8B-B14F-4D97-AF65-F5344CB8AC3E}">
        <p14:creationId xmlns:p14="http://schemas.microsoft.com/office/powerpoint/2010/main" val="4085014270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60D7CC1-14E5-47C7-B2E6-6C33D351BDBE}" type="datetime1">
              <a:rPr lang="sv-SE" noProof="1" smtClean="0"/>
              <a:t>2023-10-03</a:t>
            </a:fld>
            <a:endParaRPr lang="sv-SE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sv-SE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sv-SE" noProof="1" smtClean="0"/>
              <a:t>‹#›</a:t>
            </a:fld>
            <a:endParaRPr lang="sv-SE" noProof="1"/>
          </a:p>
        </p:txBody>
      </p:sp>
    </p:spTree>
    <p:extLst>
      <p:ext uri="{BB962C8B-B14F-4D97-AF65-F5344CB8AC3E}">
        <p14:creationId xmlns:p14="http://schemas.microsoft.com/office/powerpoint/2010/main" val="1322660284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F753BA4-F51D-411F-A24C-5B33B407CEEB}" type="datetime1">
              <a:rPr lang="sv-SE" noProof="1" smtClean="0"/>
              <a:t>2023-10-03</a:t>
            </a:fld>
            <a:endParaRPr lang="sv-SE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sv-SE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sv-SE" noProof="1" smtClean="0"/>
              <a:t>‹#›</a:t>
            </a:fld>
            <a:endParaRPr lang="sv-SE" noProof="1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5986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60D7CC1-14E5-47C7-B2E6-6C33D351BDBE}" type="datetime1">
              <a:rPr lang="sv-SE" noProof="1" smtClean="0"/>
              <a:t>2023-10-03</a:t>
            </a:fld>
            <a:endParaRPr lang="sv-SE" noProof="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sv-SE" noProof="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sv-SE" noProof="1" smtClean="0"/>
              <a:t>‹#›</a:t>
            </a:fld>
            <a:endParaRPr lang="sv-SE" noProof="1"/>
          </a:p>
        </p:txBody>
      </p:sp>
    </p:spTree>
    <p:extLst>
      <p:ext uri="{BB962C8B-B14F-4D97-AF65-F5344CB8AC3E}">
        <p14:creationId xmlns:p14="http://schemas.microsoft.com/office/powerpoint/2010/main" val="3039328638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60D7CC1-14E5-47C7-B2E6-6C33D351BDBE}" type="datetime1">
              <a:rPr lang="sv-SE" noProof="1" smtClean="0"/>
              <a:t>2023-10-03</a:t>
            </a:fld>
            <a:endParaRPr lang="sv-SE" noProof="1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sv-SE" noProof="1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sv-SE" noProof="1" smtClean="0"/>
              <a:t>‹#›</a:t>
            </a:fld>
            <a:endParaRPr lang="sv-SE" noProof="1"/>
          </a:p>
        </p:txBody>
      </p:sp>
    </p:spTree>
    <p:extLst>
      <p:ext uri="{BB962C8B-B14F-4D97-AF65-F5344CB8AC3E}">
        <p14:creationId xmlns:p14="http://schemas.microsoft.com/office/powerpoint/2010/main" val="846568417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9F0DDE1-C269-4425-A832-394B1D7EAB35}" type="datetime1">
              <a:rPr lang="sv-SE" noProof="1" smtClean="0"/>
              <a:t>2023-10-03</a:t>
            </a:fld>
            <a:endParaRPr lang="sv-SE" noProof="1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sv-SE" noProof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sv-SE" noProof="1" smtClean="0"/>
              <a:t>‹#›</a:t>
            </a:fld>
            <a:endParaRPr lang="sv-SE" noProof="1"/>
          </a:p>
        </p:txBody>
      </p:sp>
    </p:spTree>
    <p:extLst>
      <p:ext uri="{BB962C8B-B14F-4D97-AF65-F5344CB8AC3E}">
        <p14:creationId xmlns:p14="http://schemas.microsoft.com/office/powerpoint/2010/main" val="3963500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2B2F2F6-855D-4F99-BFDD-67C94E5745C8}" type="datetime1">
              <a:rPr lang="sv-SE" noProof="1" smtClean="0"/>
              <a:t>2023-10-03</a:t>
            </a:fld>
            <a:endParaRPr lang="sv-SE" noProof="1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endParaRPr lang="sv-SE" noProof="1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sv-SE" noProof="1" smtClean="0"/>
              <a:t>‹#›</a:t>
            </a:fld>
            <a:endParaRPr lang="sv-SE" noProof="1"/>
          </a:p>
        </p:txBody>
      </p:sp>
    </p:spTree>
    <p:extLst>
      <p:ext uri="{BB962C8B-B14F-4D97-AF65-F5344CB8AC3E}">
        <p14:creationId xmlns:p14="http://schemas.microsoft.com/office/powerpoint/2010/main" val="3101421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pPr rtl="0"/>
            <a:fld id="{D60D7CC1-14E5-47C7-B2E6-6C33D351BDBE}" type="datetime1">
              <a:rPr lang="sv-SE" noProof="1" smtClean="0"/>
              <a:t>2023-10-03</a:t>
            </a:fld>
            <a:endParaRPr lang="sv-SE" noProof="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sv-SE" noProof="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A98EE3D-8CD1-4C3F-BD1C-C98C9596463C}" type="slidenum">
              <a:rPr lang="sv-SE" noProof="1" smtClean="0"/>
              <a:t>‹#›</a:t>
            </a:fld>
            <a:endParaRPr lang="sv-SE" noProof="1"/>
          </a:p>
        </p:txBody>
      </p:sp>
    </p:spTree>
    <p:extLst>
      <p:ext uri="{BB962C8B-B14F-4D97-AF65-F5344CB8AC3E}">
        <p14:creationId xmlns:p14="http://schemas.microsoft.com/office/powerpoint/2010/main" val="38892062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B622018-1986-4E85-B927-3E8058373C54}" type="datetime1">
              <a:rPr lang="sv-SE" noProof="1" smtClean="0"/>
              <a:t>2023-10-03</a:t>
            </a:fld>
            <a:endParaRPr lang="sv-SE" noProof="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rtl="0"/>
            <a:endParaRPr lang="sv-SE" noProof="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sv-SE" noProof="1" smtClean="0"/>
              <a:t>‹#›</a:t>
            </a:fld>
            <a:endParaRPr lang="sv-SE" noProof="1"/>
          </a:p>
        </p:txBody>
      </p:sp>
    </p:spTree>
    <p:extLst>
      <p:ext uri="{BB962C8B-B14F-4D97-AF65-F5344CB8AC3E}">
        <p14:creationId xmlns:p14="http://schemas.microsoft.com/office/powerpoint/2010/main" val="3705974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rtl="0"/>
            <a:fld id="{D60D7CC1-14E5-47C7-B2E6-6C33D351BDBE}" type="datetime1">
              <a:rPr lang="sv-SE" noProof="1" smtClean="0"/>
              <a:t>2023-10-03</a:t>
            </a:fld>
            <a:endParaRPr lang="sv-SE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rtl="0"/>
            <a:endParaRPr lang="sv-SE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rtl="0"/>
            <a:fld id="{3A98EE3D-8CD1-4C3F-BD1C-C98C9596463C}" type="slidenum">
              <a:rPr lang="sv-SE" noProof="1" smtClean="0"/>
              <a:t>‹#›</a:t>
            </a:fld>
            <a:endParaRPr lang="sv-SE" noProof="1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6070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7" r:id="rId1"/>
    <p:sldLayoutId id="2147484218" r:id="rId2"/>
    <p:sldLayoutId id="2147484219" r:id="rId3"/>
    <p:sldLayoutId id="2147484220" r:id="rId4"/>
    <p:sldLayoutId id="2147484221" r:id="rId5"/>
    <p:sldLayoutId id="2147484222" r:id="rId6"/>
    <p:sldLayoutId id="2147484223" r:id="rId7"/>
    <p:sldLayoutId id="2147484224" r:id="rId8"/>
    <p:sldLayoutId id="2147484225" r:id="rId9"/>
    <p:sldLayoutId id="2147484226" r:id="rId10"/>
    <p:sldLayoutId id="2147484227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Närbild av ett pappersark med en penna överst">
            <a:extLst>
              <a:ext uri="{FF2B5EF4-FFF2-40B4-BE49-F238E27FC236}">
                <a16:creationId xmlns:a16="http://schemas.microsoft.com/office/drawing/2014/main" id="{65810330-F0B5-43C9-BC34-094FFB5C05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975"/>
            <a:ext cx="1219198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09334" y="1475234"/>
            <a:ext cx="3538251" cy="3032310"/>
          </a:xfrm>
        </p:spPr>
        <p:txBody>
          <a:bodyPr rtlCol="0" anchor="b">
            <a:normAutofit/>
          </a:bodyPr>
          <a:lstStyle/>
          <a:p>
            <a:pPr rtl="0"/>
            <a:r>
              <a:rPr lang="sv-SE" sz="4000" b="0" noProof="1">
                <a:solidFill>
                  <a:schemeClr val="bg1"/>
                </a:solidFill>
              </a:rPr>
              <a:t>Försörjningsmått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27750" y="4608576"/>
            <a:ext cx="3205640" cy="774186"/>
          </a:xfrm>
        </p:spPr>
        <p:txBody>
          <a:bodyPr rtlCol="0" anchor="t">
            <a:normAutofit/>
          </a:bodyPr>
          <a:lstStyle/>
          <a:p>
            <a:pPr rtl="0">
              <a:lnSpc>
                <a:spcPct val="100000"/>
              </a:lnSpc>
            </a:pPr>
            <a:r>
              <a:rPr lang="sv-SE" sz="1800" noProof="1">
                <a:solidFill>
                  <a:schemeClr val="bg1"/>
                </a:solidFill>
              </a:rPr>
              <a:t>Södra Vätterbygden 2014-2022</a:t>
            </a:r>
          </a:p>
        </p:txBody>
      </p:sp>
    </p:spTree>
    <p:extLst>
      <p:ext uri="{BB962C8B-B14F-4D97-AF65-F5344CB8AC3E}">
        <p14:creationId xmlns:p14="http://schemas.microsoft.com/office/powerpoint/2010/main" val="193143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v-SE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v-SE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FA4CD5CB-D209-4D70-8CA4-629731C59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2B3A4D8-6DA2-E2E9-144F-9E0043A79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1110" y="639097"/>
            <a:ext cx="3401961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Vaggeryd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och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länet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2014-2022</a:t>
            </a:r>
          </a:p>
        </p:txBody>
      </p:sp>
      <p:pic>
        <p:nvPicPr>
          <p:cNvPr id="12" name="Platshållare för innehåll 11">
            <a:extLst>
              <a:ext uri="{FF2B5EF4-FFF2-40B4-BE49-F238E27FC236}">
                <a16:creationId xmlns:a16="http://schemas.microsoft.com/office/drawing/2014/main" id="{335946DD-EBB7-82D4-B9B8-CAF765F56A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3999" y="1089816"/>
            <a:ext cx="7452967" cy="4479709"/>
          </a:xfrm>
          <a:prstGeom prst="rect">
            <a:avLst/>
          </a:prstGeom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5C6A2BAE-B461-4B55-8E1F-0722ABDD1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09305" y="4343400"/>
            <a:ext cx="32004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B4C27B90-DF2B-4D00-BA07-18ED774CD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v-SE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93ACC25-C262-417A-8AA9-0641C772B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131895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A6B16355-27FB-445B-B646-02AB73637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2B3A4D8-6DA2-E2E9-144F-9E0043A79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7212" y="634946"/>
            <a:ext cx="3372529" cy="505590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        Jönköping </a:t>
            </a:r>
            <a:r>
              <a:rPr lang="en-US" dirty="0" err="1"/>
              <a:t>och</a:t>
            </a:r>
            <a:r>
              <a:rPr lang="en-US" dirty="0"/>
              <a:t> </a:t>
            </a:r>
            <a:r>
              <a:rPr lang="en-US" dirty="0" err="1"/>
              <a:t>länet</a:t>
            </a:r>
            <a:r>
              <a:rPr lang="en-US" dirty="0"/>
              <a:t> 2014-2022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6DA680F-F6AC-453E-A8BF-C5BDED2851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56978" y="1791298"/>
            <a:ext cx="0" cy="274320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6B3BF2E5-C3AB-441F-A430-491119C56D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v-SE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D07C90B-B81A-473B-8919-CA924E61FF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v-SE"/>
          </a:p>
        </p:txBody>
      </p:sp>
      <p:pic>
        <p:nvPicPr>
          <p:cNvPr id="15" name="Platshållare för innehåll 14">
            <a:extLst>
              <a:ext uri="{FF2B5EF4-FFF2-40B4-BE49-F238E27FC236}">
                <a16:creationId xmlns:a16="http://schemas.microsoft.com/office/drawing/2014/main" id="{4D676383-BF0D-4694-08C8-A1E516BAF8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2106" y="1075452"/>
            <a:ext cx="7154165" cy="4300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135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3" descr="Förstoringsglas som visar sämre resultat">
            <a:extLst>
              <a:ext uri="{FF2B5EF4-FFF2-40B4-BE49-F238E27FC236}">
                <a16:creationId xmlns:a16="http://schemas.microsoft.com/office/drawing/2014/main" id="{15FFDEA0-F35C-CD44-7B22-42189E62E8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40000"/>
          </a:blip>
          <a:srcRect t="1632" b="1409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27CAB8F-A0BA-4128-8B2F-EC1879A167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2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ruta 21">
            <a:extLst>
              <a:ext uri="{FF2B5EF4-FFF2-40B4-BE49-F238E27FC236}">
                <a16:creationId xmlns:a16="http://schemas.microsoft.com/office/drawing/2014/main" id="{8D88F53B-F955-8AC5-F90F-5E3CBB45AB7A}"/>
              </a:ext>
            </a:extLst>
          </p:cNvPr>
          <p:cNvSpPr txBox="1"/>
          <p:nvPr/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80000"/>
              <a:buFont typeface="Calibri" panose="020F0502020204030204" pitchFamily="34" charset="0"/>
              <a:buChar char="•"/>
            </a:pPr>
            <a:r>
              <a:rPr lang="en-US" b="1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Ohälsa; </a:t>
            </a:r>
            <a:r>
              <a:rPr lang="en-US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Sjukpenning, Rehabiliteringspenning, Aktivitetsersättning, Sjukersättning</a:t>
            </a:r>
          </a:p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80000"/>
              <a:buFont typeface="Calibri" panose="020F0502020204030204" pitchFamily="34" charset="0"/>
              <a:buChar char="•"/>
            </a:pPr>
            <a:endParaRPr lang="en-US" noProof="1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80000"/>
              <a:buFont typeface="Calibri" panose="020F0502020204030204" pitchFamily="34" charset="0"/>
              <a:buChar char="•"/>
            </a:pPr>
            <a:r>
              <a:rPr lang="en-US" b="1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Arbetsmarknadsstöd; </a:t>
            </a:r>
            <a:r>
              <a:rPr lang="en-US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Arbetslöshetsersättning, Aktivitetsstöd, Utvecklingsersättning, Etableringsersättning, Etableringstillägg, Bostadsersättning</a:t>
            </a:r>
          </a:p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80000"/>
              <a:buFont typeface="Calibri" panose="020F0502020204030204" pitchFamily="34" charset="0"/>
              <a:buChar char="•"/>
            </a:pPr>
            <a:endParaRPr lang="en-US" noProof="1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80000"/>
              <a:buFont typeface="Calibri" panose="020F0502020204030204" pitchFamily="34" charset="0"/>
              <a:buChar char="•"/>
            </a:pPr>
            <a:r>
              <a:rPr lang="en-US" b="1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Ekonomiskt bistånd; </a:t>
            </a:r>
            <a:r>
              <a:rPr lang="en-US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Ekonomiskt bistånd                                           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672EAF5-5470-4BA7-B932-B6C0D09E7F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v-SE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4620B5C-0452-4C14-93BC-D29D4DD20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487378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1">
            <a:extLst>
              <a:ext uri="{FF2B5EF4-FFF2-40B4-BE49-F238E27FC236}">
                <a16:creationId xmlns:a16="http://schemas.microsoft.com/office/drawing/2014/main" id="{63E00694-E403-4987-8634-15F6D8E4C3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dirty="0"/>
              <a:t>/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B1E2F6D6-9620-AAD8-B0F2-33DBCAC9A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844374"/>
            <a:ext cx="10058400" cy="1188995"/>
          </a:xfrm>
        </p:spPr>
        <p:txBody>
          <a:bodyPr anchor="ctr">
            <a:normAutofit/>
          </a:bodyPr>
          <a:lstStyle/>
          <a:p>
            <a:pPr algn="ctr"/>
            <a:r>
              <a:rPr lang="sv-SE" sz="4400"/>
              <a:t>Försörjningsmåttet 2022 utbetalt per individ</a:t>
            </a:r>
          </a:p>
        </p:txBody>
      </p:sp>
      <p:graphicFrame>
        <p:nvGraphicFramePr>
          <p:cNvPr id="7" name="Platshållare för innehåll 6">
            <a:extLst>
              <a:ext uri="{FF2B5EF4-FFF2-40B4-BE49-F238E27FC236}">
                <a16:creationId xmlns:a16="http://schemas.microsoft.com/office/drawing/2014/main" id="{A998E5E4-CE67-9699-2441-12D350AE50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1544145"/>
              </p:ext>
            </p:extLst>
          </p:nvPr>
        </p:nvGraphicFramePr>
        <p:xfrm>
          <a:off x="1036319" y="680936"/>
          <a:ext cx="10119362" cy="37653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4272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63E00694-E403-4987-8634-15F6D8E4C3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dirty="0"/>
              <a:t>/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FD40EFF5-60C1-8176-66DF-E6A3E5428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844374"/>
            <a:ext cx="10058400" cy="1188995"/>
          </a:xfrm>
        </p:spPr>
        <p:txBody>
          <a:bodyPr anchor="ctr">
            <a:normAutofit/>
          </a:bodyPr>
          <a:lstStyle/>
          <a:p>
            <a:pPr algn="ctr"/>
            <a:r>
              <a:rPr lang="sv-SE" sz="4100"/>
              <a:t>Försörjningsmåttet 2022 utbetalt i snitt per individ</a:t>
            </a:r>
          </a:p>
        </p:txBody>
      </p:sp>
      <p:graphicFrame>
        <p:nvGraphicFramePr>
          <p:cNvPr id="7" name="Platshållare för innehåll 6">
            <a:extLst>
              <a:ext uri="{FF2B5EF4-FFF2-40B4-BE49-F238E27FC236}">
                <a16:creationId xmlns:a16="http://schemas.microsoft.com/office/drawing/2014/main" id="{A998E5E4-CE67-9699-2441-12D350AE50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7287712"/>
              </p:ext>
            </p:extLst>
          </p:nvPr>
        </p:nvGraphicFramePr>
        <p:xfrm>
          <a:off x="1036319" y="680936"/>
          <a:ext cx="10119362" cy="37653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08388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1">
            <a:extLst>
              <a:ext uri="{FF2B5EF4-FFF2-40B4-BE49-F238E27FC236}">
                <a16:creationId xmlns:a16="http://schemas.microsoft.com/office/drawing/2014/main" id="{A6B16355-27FB-445B-B646-02AB73637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15A8B9D-260D-398B-13C7-1F02E5DAD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2978" y="639424"/>
            <a:ext cx="3046764" cy="3630918"/>
          </a:xfrm>
        </p:spPr>
        <p:txBody>
          <a:bodyPr anchor="ctr">
            <a:normAutofit/>
          </a:bodyPr>
          <a:lstStyle/>
          <a:p>
            <a:r>
              <a:rPr lang="sv-SE" dirty="0"/>
              <a:t>         Ekonomiskt bistånd 2014-2022</a:t>
            </a:r>
          </a:p>
        </p:txBody>
      </p:sp>
      <p:cxnSp>
        <p:nvCxnSpPr>
          <p:cNvPr id="20" name="Straight Connector 13">
            <a:extLst>
              <a:ext uri="{FF2B5EF4-FFF2-40B4-BE49-F238E27FC236}">
                <a16:creationId xmlns:a16="http://schemas.microsoft.com/office/drawing/2014/main" id="{06DA680F-F6AC-453E-A8BF-C5BDED2851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56978" y="1791298"/>
            <a:ext cx="0" cy="274320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15">
            <a:extLst>
              <a:ext uri="{FF2B5EF4-FFF2-40B4-BE49-F238E27FC236}">
                <a16:creationId xmlns:a16="http://schemas.microsoft.com/office/drawing/2014/main" id="{6B3BF2E5-C3AB-441F-A430-491119C56D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v-SE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D07C90B-B81A-473B-8919-CA924E61FF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v-SE"/>
          </a:p>
        </p:txBody>
      </p:sp>
      <p:graphicFrame>
        <p:nvGraphicFramePr>
          <p:cNvPr id="7" name="Platshållare för innehåll 6">
            <a:extLst>
              <a:ext uri="{FF2B5EF4-FFF2-40B4-BE49-F238E27FC236}">
                <a16:creationId xmlns:a16="http://schemas.microsoft.com/office/drawing/2014/main" id="{9302AA85-CC46-EA57-83C7-E35559EA4B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2089782"/>
              </p:ext>
            </p:extLst>
          </p:nvPr>
        </p:nvGraphicFramePr>
        <p:xfrm>
          <a:off x="633413" y="639763"/>
          <a:ext cx="6910387" cy="5051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30258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6B16355-27FB-445B-B646-02AB73637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2B86E1D-32BC-AC6C-4D4C-60F1BCEFF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1258" y="634946"/>
            <a:ext cx="3018483" cy="4191578"/>
          </a:xfrm>
        </p:spPr>
        <p:txBody>
          <a:bodyPr anchor="ctr">
            <a:normAutofit/>
          </a:bodyPr>
          <a:lstStyle/>
          <a:p>
            <a:r>
              <a:rPr lang="sv-SE" dirty="0"/>
              <a:t>                   Ohälsa 2014-2022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6DA680F-F6AC-453E-A8BF-C5BDED2851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56978" y="1791298"/>
            <a:ext cx="0" cy="274320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6B3BF2E5-C3AB-441F-A430-491119C56D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v-SE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D07C90B-B81A-473B-8919-CA924E61FF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v-SE"/>
          </a:p>
        </p:txBody>
      </p:sp>
      <p:graphicFrame>
        <p:nvGraphicFramePr>
          <p:cNvPr id="7" name="Platshållare för innehåll 6">
            <a:extLst>
              <a:ext uri="{FF2B5EF4-FFF2-40B4-BE49-F238E27FC236}">
                <a16:creationId xmlns:a16="http://schemas.microsoft.com/office/drawing/2014/main" id="{58B4F3B1-125A-76BA-3565-7EDED0BCE3F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8303732"/>
              </p:ext>
            </p:extLst>
          </p:nvPr>
        </p:nvGraphicFramePr>
        <p:xfrm>
          <a:off x="633413" y="639763"/>
          <a:ext cx="6910387" cy="5051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30798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6B16355-27FB-445B-B646-02AB73637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03BDC10-62E3-658B-AB2C-C2DEE4D0D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7212" y="634946"/>
            <a:ext cx="3372529" cy="5055904"/>
          </a:xfrm>
        </p:spPr>
        <p:txBody>
          <a:bodyPr anchor="ctr">
            <a:normAutofit/>
          </a:bodyPr>
          <a:lstStyle/>
          <a:p>
            <a:r>
              <a:rPr lang="sv-SE" sz="3000"/>
              <a:t>         Arbetsmarknadsstöd 2014-2022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6DA680F-F6AC-453E-A8BF-C5BDED2851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56978" y="1791298"/>
            <a:ext cx="0" cy="274320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6B3BF2E5-C3AB-441F-A430-491119C56D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v-SE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D07C90B-B81A-473B-8919-CA924E61FF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v-SE"/>
          </a:p>
        </p:txBody>
      </p:sp>
      <p:graphicFrame>
        <p:nvGraphicFramePr>
          <p:cNvPr id="4" name="Platshållare för innehåll 3">
            <a:extLst>
              <a:ext uri="{FF2B5EF4-FFF2-40B4-BE49-F238E27FC236}">
                <a16:creationId xmlns:a16="http://schemas.microsoft.com/office/drawing/2014/main" id="{A0582822-6027-4BDB-80F4-0C0502ABD6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8705840"/>
              </p:ext>
            </p:extLst>
          </p:nvPr>
        </p:nvGraphicFramePr>
        <p:xfrm>
          <a:off x="633413" y="639763"/>
          <a:ext cx="6910387" cy="5051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42037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v-SE"/>
          </a:p>
        </p:txBody>
      </p:sp>
      <p:sp>
        <p:nvSpPr>
          <p:cNvPr id="63" name="Rectangle 55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v-SE"/>
          </a:p>
        </p:txBody>
      </p:sp>
      <p:cxnSp>
        <p:nvCxnSpPr>
          <p:cNvPr id="65" name="Straight Connector 57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67" name="Rectangle 59">
            <a:extLst>
              <a:ext uri="{FF2B5EF4-FFF2-40B4-BE49-F238E27FC236}">
                <a16:creationId xmlns:a16="http://schemas.microsoft.com/office/drawing/2014/main" id="{FA4CD5CB-D209-4D70-8CA4-629731C59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2B3A4D8-6DA2-E2E9-144F-9E0043A79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1110" y="639097"/>
            <a:ext cx="3401961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Mullsjö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och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länet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2014-2022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5C6A2BAE-B461-4B55-8E1F-0722ABDD1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09305" y="4343400"/>
            <a:ext cx="32004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>
            <a:extLst>
              <a:ext uri="{FF2B5EF4-FFF2-40B4-BE49-F238E27FC236}">
                <a16:creationId xmlns:a16="http://schemas.microsoft.com/office/drawing/2014/main" id="{B4C27B90-DF2B-4D00-BA07-18ED774CD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v-SE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593ACC25-C262-417A-8AA9-0641C772B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v-SE"/>
          </a:p>
        </p:txBody>
      </p:sp>
      <p:pic>
        <p:nvPicPr>
          <p:cNvPr id="10" name="Platshållare för innehåll 9">
            <a:extLst>
              <a:ext uri="{FF2B5EF4-FFF2-40B4-BE49-F238E27FC236}">
                <a16:creationId xmlns:a16="http://schemas.microsoft.com/office/drawing/2014/main" id="{24180145-8EA6-48B4-8D4A-9E4DEC25E8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9929" y="898206"/>
            <a:ext cx="7264654" cy="436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370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v-SE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v-SE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FA4CD5CB-D209-4D70-8CA4-629731C59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2B3A4D8-6DA2-E2E9-144F-9E0043A79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1110" y="639097"/>
            <a:ext cx="3401961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Habo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och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länet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2014-2022</a:t>
            </a:r>
          </a:p>
        </p:txBody>
      </p:sp>
      <p:pic>
        <p:nvPicPr>
          <p:cNvPr id="9" name="Platshållare för innehåll 8">
            <a:extLst>
              <a:ext uri="{FF2B5EF4-FFF2-40B4-BE49-F238E27FC236}">
                <a16:creationId xmlns:a16="http://schemas.microsoft.com/office/drawing/2014/main" id="{0935CC76-194F-E336-DDC7-7D735BF417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3999" y="1089817"/>
            <a:ext cx="7180584" cy="4315990"/>
          </a:xfrm>
          <a:prstGeom prst="rect">
            <a:avLst/>
          </a:prstGeom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C6A2BAE-B461-4B55-8E1F-0722ABDD1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09305" y="4343400"/>
            <a:ext cx="32004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B4C27B90-DF2B-4D00-BA07-18ED774CD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v-SE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93ACC25-C262-417A-8AA9-0641C772B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32069272"/>
      </p:ext>
    </p:extLst>
  </p:cSld>
  <p:clrMapOvr>
    <a:masterClrMapping/>
  </p:clrMapOvr>
</p:sld>
</file>

<file path=ppt/theme/theme1.xml><?xml version="1.0" encoding="utf-8"?>
<a:theme xmlns:a="http://schemas.openxmlformats.org/drawingml/2006/main" name="Återblick">
  <a:themeElements>
    <a:clrScheme name="Återblick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Återblick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Återblick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Remsa">
    <a:dk1>
      <a:srgbClr val="000000"/>
    </a:dk1>
    <a:lt1>
      <a:sysClr val="window" lastClr="FFFFFF"/>
    </a:lt1>
    <a:dk2>
      <a:srgbClr val="5E5E5E"/>
    </a:dk2>
    <a:lt2>
      <a:srgbClr val="DDDDDD"/>
    </a:lt2>
    <a:accent1>
      <a:srgbClr val="418AB3"/>
    </a:accent1>
    <a:accent2>
      <a:srgbClr val="A6B727"/>
    </a:accent2>
    <a:accent3>
      <a:srgbClr val="F69200"/>
    </a:accent3>
    <a:accent4>
      <a:srgbClr val="838383"/>
    </a:accent4>
    <a:accent5>
      <a:srgbClr val="FEC306"/>
    </a:accent5>
    <a:accent6>
      <a:srgbClr val="DF5327"/>
    </a:accent6>
    <a:hlink>
      <a:srgbClr val="F59E00"/>
    </a:hlink>
    <a:folHlink>
      <a:srgbClr val="B2B2B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Remsa">
    <a:dk1>
      <a:srgbClr val="000000"/>
    </a:dk1>
    <a:lt1>
      <a:sysClr val="window" lastClr="FFFFFF"/>
    </a:lt1>
    <a:dk2>
      <a:srgbClr val="5E5E5E"/>
    </a:dk2>
    <a:lt2>
      <a:srgbClr val="DDDDDD"/>
    </a:lt2>
    <a:accent1>
      <a:srgbClr val="418AB3"/>
    </a:accent1>
    <a:accent2>
      <a:srgbClr val="A6B727"/>
    </a:accent2>
    <a:accent3>
      <a:srgbClr val="F69200"/>
    </a:accent3>
    <a:accent4>
      <a:srgbClr val="838383"/>
    </a:accent4>
    <a:accent5>
      <a:srgbClr val="FEC306"/>
    </a:accent5>
    <a:accent6>
      <a:srgbClr val="DF5327"/>
    </a:accent6>
    <a:hlink>
      <a:srgbClr val="F59E00"/>
    </a:hlink>
    <a:folHlink>
      <a:srgbClr val="B2B2B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Remsa">
    <a:dk1>
      <a:srgbClr val="000000"/>
    </a:dk1>
    <a:lt1>
      <a:sysClr val="window" lastClr="FFFFFF"/>
    </a:lt1>
    <a:dk2>
      <a:srgbClr val="5E5E5E"/>
    </a:dk2>
    <a:lt2>
      <a:srgbClr val="DDDDDD"/>
    </a:lt2>
    <a:accent1>
      <a:srgbClr val="418AB3"/>
    </a:accent1>
    <a:accent2>
      <a:srgbClr val="A6B727"/>
    </a:accent2>
    <a:accent3>
      <a:srgbClr val="F69200"/>
    </a:accent3>
    <a:accent4>
      <a:srgbClr val="838383"/>
    </a:accent4>
    <a:accent5>
      <a:srgbClr val="FEC306"/>
    </a:accent5>
    <a:accent6>
      <a:srgbClr val="DF5327"/>
    </a:accent6>
    <a:hlink>
      <a:srgbClr val="F59E00"/>
    </a:hlink>
    <a:folHlink>
      <a:srgbClr val="B2B2B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Remsa">
    <a:dk1>
      <a:srgbClr val="000000"/>
    </a:dk1>
    <a:lt1>
      <a:sysClr val="window" lastClr="FFFFFF"/>
    </a:lt1>
    <a:dk2>
      <a:srgbClr val="5E5E5E"/>
    </a:dk2>
    <a:lt2>
      <a:srgbClr val="DDDDDD"/>
    </a:lt2>
    <a:accent1>
      <a:srgbClr val="418AB3"/>
    </a:accent1>
    <a:accent2>
      <a:srgbClr val="A6B727"/>
    </a:accent2>
    <a:accent3>
      <a:srgbClr val="F69200"/>
    </a:accent3>
    <a:accent4>
      <a:srgbClr val="838383"/>
    </a:accent4>
    <a:accent5>
      <a:srgbClr val="FEC306"/>
    </a:accent5>
    <a:accent6>
      <a:srgbClr val="DF5327"/>
    </a:accent6>
    <a:hlink>
      <a:srgbClr val="F59E00"/>
    </a:hlink>
    <a:folHlink>
      <a:srgbClr val="B2B2B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Remsa">
    <a:dk1>
      <a:srgbClr val="000000"/>
    </a:dk1>
    <a:lt1>
      <a:sysClr val="window" lastClr="FFFFFF"/>
    </a:lt1>
    <a:dk2>
      <a:srgbClr val="5E5E5E"/>
    </a:dk2>
    <a:lt2>
      <a:srgbClr val="DDDDDD"/>
    </a:lt2>
    <a:accent1>
      <a:srgbClr val="418AB3"/>
    </a:accent1>
    <a:accent2>
      <a:srgbClr val="A6B727"/>
    </a:accent2>
    <a:accent3>
      <a:srgbClr val="F69200"/>
    </a:accent3>
    <a:accent4>
      <a:srgbClr val="838383"/>
    </a:accent4>
    <a:accent5>
      <a:srgbClr val="FEC306"/>
    </a:accent5>
    <a:accent6>
      <a:srgbClr val="DF5327"/>
    </a:accent6>
    <a:hlink>
      <a:srgbClr val="F59E00"/>
    </a:hlink>
    <a:folHlink>
      <a:srgbClr val="B2B2B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03EEFF0-FB57-4CB4-8BFC-DF397689E2ED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93932EF5-314F-409E-8020-FEE5FA0795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A3F7EDC-E5B4-4BBC-9D2A-CBE6D46C37A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64</TotalTime>
  <Words>76</Words>
  <Application>Microsoft Office PowerPoint</Application>
  <PresentationFormat>Bredbild</PresentationFormat>
  <Paragraphs>19</Paragraphs>
  <Slides>11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11</vt:i4>
      </vt:variant>
    </vt:vector>
  </HeadingPairs>
  <TitlesOfParts>
    <vt:vector size="14" baseType="lpstr">
      <vt:lpstr>Calibri</vt:lpstr>
      <vt:lpstr>Calibri Light</vt:lpstr>
      <vt:lpstr>Återblick</vt:lpstr>
      <vt:lpstr>Försörjningsmått</vt:lpstr>
      <vt:lpstr>PowerPoint-presentation</vt:lpstr>
      <vt:lpstr>Försörjningsmåttet 2022 utbetalt per individ</vt:lpstr>
      <vt:lpstr>Försörjningsmåttet 2022 utbetalt i snitt per individ</vt:lpstr>
      <vt:lpstr>         Ekonomiskt bistånd 2014-2022</vt:lpstr>
      <vt:lpstr>                   Ohälsa 2014-2022</vt:lpstr>
      <vt:lpstr>         Arbetsmarknadsstöd 2014-2022</vt:lpstr>
      <vt:lpstr>             Mullsjö och länet 2014-2022</vt:lpstr>
      <vt:lpstr>             Habo och länet 2014-2022</vt:lpstr>
      <vt:lpstr>            Vaggeryd och länet 2014-2022</vt:lpstr>
      <vt:lpstr>        Jönköping och länet 2014-2022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Försörjningsmått</dc:title>
  <dc:creator>Mia Alfredsson</dc:creator>
  <cp:lastModifiedBy>Mia Alfredsson</cp:lastModifiedBy>
  <cp:revision>2</cp:revision>
  <dcterms:created xsi:type="dcterms:W3CDTF">2023-10-03T11:15:59Z</dcterms:created>
  <dcterms:modified xsi:type="dcterms:W3CDTF">2023-10-03T12:28:23Z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