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57" r:id="rId5"/>
    <p:sldId id="262" r:id="rId6"/>
    <p:sldId id="258" r:id="rId7"/>
    <p:sldId id="268" r:id="rId8"/>
    <p:sldId id="272" r:id="rId9"/>
    <p:sldId id="271" r:id="rId10"/>
    <p:sldId id="270" r:id="rId11"/>
    <p:sldId id="269" r:id="rId12"/>
    <p:sldId id="274" r:id="rId13"/>
    <p:sldId id="273" r:id="rId14"/>
    <p:sldId id="275" r:id="rId15"/>
    <p:sldId id="276" r:id="rId16"/>
    <p:sldId id="265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&#246;rbundet\Documents\Oh&#228;lsotal%20och%20f&#246;rs&#246;rjningsm&#229;tt\F&#246;rs&#246;rjningsm&#229;ttet%202013-0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sv-SE" dirty="0"/>
              <a:t>Utbetalt belopp Jönköpings län (helår)</a:t>
            </a:r>
          </a:p>
        </c:rich>
      </c:tx>
      <c:layout>
        <c:manualLayout>
          <c:xMode val="edge"/>
          <c:yMode val="edge"/>
          <c:x val="0.28978334305434045"/>
          <c:y val="2.38918362365204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370062370062371"/>
          <c:y val="0.1007905138339921"/>
          <c:w val="0.76195426195426197"/>
          <c:h val="0.75691699604743079"/>
        </c:manualLayout>
      </c:layout>
      <c:barChart>
        <c:barDir val="col"/>
        <c:grouping val="stacked"/>
        <c:varyColors val="0"/>
        <c:ser>
          <c:idx val="0"/>
          <c:order val="0"/>
          <c:tx>
            <c:v>SJP</c:v>
          </c:tx>
          <c:invertIfNegative val="0"/>
          <c:cat>
            <c:strRef>
              <c:f>ETA!$AK$2:$BO$2</c:f>
              <c:strCache>
                <c:ptCount val="31"/>
                <c:pt idx="0">
                  <c:v>0501-0512</c:v>
                </c:pt>
                <c:pt idx="1">
                  <c:v>0504-0603</c:v>
                </c:pt>
                <c:pt idx="2">
                  <c:v>0507-0606</c:v>
                </c:pt>
                <c:pt idx="3">
                  <c:v>0510-0609</c:v>
                </c:pt>
                <c:pt idx="4">
                  <c:v>0601-0612</c:v>
                </c:pt>
                <c:pt idx="5">
                  <c:v>0604-0703</c:v>
                </c:pt>
                <c:pt idx="6">
                  <c:v>0607-0706</c:v>
                </c:pt>
                <c:pt idx="7">
                  <c:v>0610-0709</c:v>
                </c:pt>
                <c:pt idx="8">
                  <c:v>0701-0712</c:v>
                </c:pt>
                <c:pt idx="9">
                  <c:v>0704-0803</c:v>
                </c:pt>
                <c:pt idx="10">
                  <c:v>0707-0806</c:v>
                </c:pt>
                <c:pt idx="11">
                  <c:v>0710-0809</c:v>
                </c:pt>
                <c:pt idx="12">
                  <c:v>0801-0812</c:v>
                </c:pt>
                <c:pt idx="13">
                  <c:v>0804-0903</c:v>
                </c:pt>
                <c:pt idx="14">
                  <c:v>0807-0906</c:v>
                </c:pt>
                <c:pt idx="15">
                  <c:v>0810-0909</c:v>
                </c:pt>
                <c:pt idx="16">
                  <c:v>0901-0912</c:v>
                </c:pt>
                <c:pt idx="17">
                  <c:v>0904-1003</c:v>
                </c:pt>
                <c:pt idx="18">
                  <c:v>0907-1006</c:v>
                </c:pt>
                <c:pt idx="19">
                  <c:v>0910-1009</c:v>
                </c:pt>
                <c:pt idx="20">
                  <c:v>1001-1012</c:v>
                </c:pt>
                <c:pt idx="21">
                  <c:v>1004-1103</c:v>
                </c:pt>
                <c:pt idx="22">
                  <c:v>1007-1106</c:v>
                </c:pt>
                <c:pt idx="23">
                  <c:v>1010-1109</c:v>
                </c:pt>
                <c:pt idx="24">
                  <c:v>1101-1112</c:v>
                </c:pt>
                <c:pt idx="25">
                  <c:v>1104-1203</c:v>
                </c:pt>
                <c:pt idx="26">
                  <c:v>1107-1206</c:v>
                </c:pt>
                <c:pt idx="27">
                  <c:v>1110-1209</c:v>
                </c:pt>
                <c:pt idx="28">
                  <c:v>1201-1212</c:v>
                </c:pt>
                <c:pt idx="29">
                  <c:v>1204-1303</c:v>
                </c:pt>
                <c:pt idx="30">
                  <c:v>1207-1306</c:v>
                </c:pt>
              </c:strCache>
            </c:strRef>
          </c:cat>
          <c:val>
            <c:numRef>
              <c:f>Sjp!$AK$84:$BO$84</c:f>
              <c:numCache>
                <c:formatCode>#,##0;\-#,##0;#,##0</c:formatCode>
                <c:ptCount val="31"/>
                <c:pt idx="0">
                  <c:v>910898.054</c:v>
                </c:pt>
                <c:pt idx="1">
                  <c:v>888473.01</c:v>
                </c:pt>
                <c:pt idx="2">
                  <c:v>868990.78699999989</c:v>
                </c:pt>
                <c:pt idx="3">
                  <c:v>870543.39599999995</c:v>
                </c:pt>
                <c:pt idx="4">
                  <c:v>881596.80199999991</c:v>
                </c:pt>
                <c:pt idx="5">
                  <c:v>873915.69299999997</c:v>
                </c:pt>
                <c:pt idx="6">
                  <c:v>858593.97399999993</c:v>
                </c:pt>
                <c:pt idx="7">
                  <c:v>845452.39099999995</c:v>
                </c:pt>
                <c:pt idx="8">
                  <c:v>812086.90700000001</c:v>
                </c:pt>
                <c:pt idx="9">
                  <c:v>785725.28</c:v>
                </c:pt>
                <c:pt idx="10">
                  <c:v>761884.18099999998</c:v>
                </c:pt>
                <c:pt idx="11">
                  <c:v>719821.505</c:v>
                </c:pt>
                <c:pt idx="12">
                  <c:v>692750.527</c:v>
                </c:pt>
                <c:pt idx="13">
                  <c:v>675789.06199999992</c:v>
                </c:pt>
                <c:pt idx="14">
                  <c:v>658346.99699999997</c:v>
                </c:pt>
                <c:pt idx="15">
                  <c:v>656017.70199999993</c:v>
                </c:pt>
                <c:pt idx="16">
                  <c:v>652110.05999999994</c:v>
                </c:pt>
                <c:pt idx="17">
                  <c:v>631837.97</c:v>
                </c:pt>
                <c:pt idx="18">
                  <c:v>628915.80799999996</c:v>
                </c:pt>
                <c:pt idx="19">
                  <c:v>620797.5469999999</c:v>
                </c:pt>
                <c:pt idx="20">
                  <c:v>620570.91</c:v>
                </c:pt>
                <c:pt idx="21">
                  <c:v>644395.87800000003</c:v>
                </c:pt>
                <c:pt idx="22">
                  <c:v>662576.098</c:v>
                </c:pt>
                <c:pt idx="23">
                  <c:v>687714.13300000003</c:v>
                </c:pt>
                <c:pt idx="24">
                  <c:v>706419.95299999998</c:v>
                </c:pt>
                <c:pt idx="25">
                  <c:v>731788.33799999999</c:v>
                </c:pt>
                <c:pt idx="26">
                  <c:v>745406.0950000002</c:v>
                </c:pt>
                <c:pt idx="27">
                  <c:v>764635.30200000003</c:v>
                </c:pt>
                <c:pt idx="28">
                  <c:v>790949.83799999999</c:v>
                </c:pt>
                <c:pt idx="29">
                  <c:v>812552.86600000015</c:v>
                </c:pt>
                <c:pt idx="30">
                  <c:v>841939.7200000002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16-4E14-8855-09E60A2858C4}"/>
            </c:ext>
          </c:extLst>
        </c:ser>
        <c:ser>
          <c:idx val="1"/>
          <c:order val="1"/>
          <c:tx>
            <c:v>SA</c:v>
          </c:tx>
          <c:invertIfNegative val="0"/>
          <c:cat>
            <c:strRef>
              <c:f>ETA!$AK$2:$BO$2</c:f>
              <c:strCache>
                <c:ptCount val="31"/>
                <c:pt idx="0">
                  <c:v>0501-0512</c:v>
                </c:pt>
                <c:pt idx="1">
                  <c:v>0504-0603</c:v>
                </c:pt>
                <c:pt idx="2">
                  <c:v>0507-0606</c:v>
                </c:pt>
                <c:pt idx="3">
                  <c:v>0510-0609</c:v>
                </c:pt>
                <c:pt idx="4">
                  <c:v>0601-0612</c:v>
                </c:pt>
                <c:pt idx="5">
                  <c:v>0604-0703</c:v>
                </c:pt>
                <c:pt idx="6">
                  <c:v>0607-0706</c:v>
                </c:pt>
                <c:pt idx="7">
                  <c:v>0610-0709</c:v>
                </c:pt>
                <c:pt idx="8">
                  <c:v>0701-0712</c:v>
                </c:pt>
                <c:pt idx="9">
                  <c:v>0704-0803</c:v>
                </c:pt>
                <c:pt idx="10">
                  <c:v>0707-0806</c:v>
                </c:pt>
                <c:pt idx="11">
                  <c:v>0710-0809</c:v>
                </c:pt>
                <c:pt idx="12">
                  <c:v>0801-0812</c:v>
                </c:pt>
                <c:pt idx="13">
                  <c:v>0804-0903</c:v>
                </c:pt>
                <c:pt idx="14">
                  <c:v>0807-0906</c:v>
                </c:pt>
                <c:pt idx="15">
                  <c:v>0810-0909</c:v>
                </c:pt>
                <c:pt idx="16">
                  <c:v>0901-0912</c:v>
                </c:pt>
                <c:pt idx="17">
                  <c:v>0904-1003</c:v>
                </c:pt>
                <c:pt idx="18">
                  <c:v>0907-1006</c:v>
                </c:pt>
                <c:pt idx="19">
                  <c:v>0910-1009</c:v>
                </c:pt>
                <c:pt idx="20">
                  <c:v>1001-1012</c:v>
                </c:pt>
                <c:pt idx="21">
                  <c:v>1004-1103</c:v>
                </c:pt>
                <c:pt idx="22">
                  <c:v>1007-1106</c:v>
                </c:pt>
                <c:pt idx="23">
                  <c:v>1010-1109</c:v>
                </c:pt>
                <c:pt idx="24">
                  <c:v>1101-1112</c:v>
                </c:pt>
                <c:pt idx="25">
                  <c:v>1104-1203</c:v>
                </c:pt>
                <c:pt idx="26">
                  <c:v>1107-1206</c:v>
                </c:pt>
                <c:pt idx="27">
                  <c:v>1110-1209</c:v>
                </c:pt>
                <c:pt idx="28">
                  <c:v>1201-1212</c:v>
                </c:pt>
                <c:pt idx="29">
                  <c:v>1204-1303</c:v>
                </c:pt>
                <c:pt idx="30">
                  <c:v>1207-1306</c:v>
                </c:pt>
              </c:strCache>
            </c:strRef>
          </c:cat>
          <c:val>
            <c:numRef>
              <c:f>SA!$AK$84:$BO$84</c:f>
              <c:numCache>
                <c:formatCode>#,##0;\-#,##0;#,##0</c:formatCode>
                <c:ptCount val="31"/>
                <c:pt idx="0">
                  <c:v>1708415.2569999998</c:v>
                </c:pt>
                <c:pt idx="1">
                  <c:v>1723336.9819999998</c:v>
                </c:pt>
                <c:pt idx="2">
                  <c:v>1737539.1890000002</c:v>
                </c:pt>
                <c:pt idx="3">
                  <c:v>1747445.2680000002</c:v>
                </c:pt>
                <c:pt idx="4">
                  <c:v>1755399.419</c:v>
                </c:pt>
                <c:pt idx="5">
                  <c:v>1766961.899</c:v>
                </c:pt>
                <c:pt idx="6">
                  <c:v>1779679.726</c:v>
                </c:pt>
                <c:pt idx="7">
                  <c:v>1791426.345</c:v>
                </c:pt>
                <c:pt idx="8">
                  <c:v>1802888.219</c:v>
                </c:pt>
                <c:pt idx="9">
                  <c:v>1813794.6520000002</c:v>
                </c:pt>
                <c:pt idx="10">
                  <c:v>1820190.023</c:v>
                </c:pt>
                <c:pt idx="11">
                  <c:v>1831856.334</c:v>
                </c:pt>
                <c:pt idx="12">
                  <c:v>1836799.1400000001</c:v>
                </c:pt>
                <c:pt idx="13">
                  <c:v>1847955.311</c:v>
                </c:pt>
                <c:pt idx="14">
                  <c:v>1852934.1579999998</c:v>
                </c:pt>
                <c:pt idx="15">
                  <c:v>1849888.665</c:v>
                </c:pt>
                <c:pt idx="16">
                  <c:v>1846335.807</c:v>
                </c:pt>
                <c:pt idx="17">
                  <c:v>1817667.8679999998</c:v>
                </c:pt>
                <c:pt idx="18">
                  <c:v>1785348.8989999997</c:v>
                </c:pt>
                <c:pt idx="19">
                  <c:v>1743650.5119999999</c:v>
                </c:pt>
                <c:pt idx="20">
                  <c:v>1695269.3159999996</c:v>
                </c:pt>
                <c:pt idx="21">
                  <c:v>1649099.5829999999</c:v>
                </c:pt>
                <c:pt idx="22">
                  <c:v>1604413.443</c:v>
                </c:pt>
                <c:pt idx="23">
                  <c:v>1563165.331</c:v>
                </c:pt>
                <c:pt idx="24">
                  <c:v>1529063.3530000001</c:v>
                </c:pt>
                <c:pt idx="25">
                  <c:v>1506794.4129999999</c:v>
                </c:pt>
                <c:pt idx="26">
                  <c:v>1490725.9559999998</c:v>
                </c:pt>
                <c:pt idx="27">
                  <c:v>1478875</c:v>
                </c:pt>
                <c:pt idx="28">
                  <c:v>1471573.5989999999</c:v>
                </c:pt>
                <c:pt idx="29">
                  <c:v>1461842.0379999999</c:v>
                </c:pt>
                <c:pt idx="30">
                  <c:v>1455445.1170000001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16-4E14-8855-09E60A2858C4}"/>
            </c:ext>
          </c:extLst>
        </c:ser>
        <c:ser>
          <c:idx val="2"/>
          <c:order val="2"/>
          <c:tx>
            <c:v>Akt_stöd</c:v>
          </c:tx>
          <c:invertIfNegative val="0"/>
          <c:cat>
            <c:strRef>
              <c:f>ETA!$AK$2:$BO$2</c:f>
              <c:strCache>
                <c:ptCount val="31"/>
                <c:pt idx="0">
                  <c:v>0501-0512</c:v>
                </c:pt>
                <c:pt idx="1">
                  <c:v>0504-0603</c:v>
                </c:pt>
                <c:pt idx="2">
                  <c:v>0507-0606</c:v>
                </c:pt>
                <c:pt idx="3">
                  <c:v>0510-0609</c:v>
                </c:pt>
                <c:pt idx="4">
                  <c:v>0601-0612</c:v>
                </c:pt>
                <c:pt idx="5">
                  <c:v>0604-0703</c:v>
                </c:pt>
                <c:pt idx="6">
                  <c:v>0607-0706</c:v>
                </c:pt>
                <c:pt idx="7">
                  <c:v>0610-0709</c:v>
                </c:pt>
                <c:pt idx="8">
                  <c:v>0701-0712</c:v>
                </c:pt>
                <c:pt idx="9">
                  <c:v>0704-0803</c:v>
                </c:pt>
                <c:pt idx="10">
                  <c:v>0707-0806</c:v>
                </c:pt>
                <c:pt idx="11">
                  <c:v>0710-0809</c:v>
                </c:pt>
                <c:pt idx="12">
                  <c:v>0801-0812</c:v>
                </c:pt>
                <c:pt idx="13">
                  <c:v>0804-0903</c:v>
                </c:pt>
                <c:pt idx="14">
                  <c:v>0807-0906</c:v>
                </c:pt>
                <c:pt idx="15">
                  <c:v>0810-0909</c:v>
                </c:pt>
                <c:pt idx="16">
                  <c:v>0901-0912</c:v>
                </c:pt>
                <c:pt idx="17">
                  <c:v>0904-1003</c:v>
                </c:pt>
                <c:pt idx="18">
                  <c:v>0907-1006</c:v>
                </c:pt>
                <c:pt idx="19">
                  <c:v>0910-1009</c:v>
                </c:pt>
                <c:pt idx="20">
                  <c:v>1001-1012</c:v>
                </c:pt>
                <c:pt idx="21">
                  <c:v>1004-1103</c:v>
                </c:pt>
                <c:pt idx="22">
                  <c:v>1007-1106</c:v>
                </c:pt>
                <c:pt idx="23">
                  <c:v>1010-1109</c:v>
                </c:pt>
                <c:pt idx="24">
                  <c:v>1101-1112</c:v>
                </c:pt>
                <c:pt idx="25">
                  <c:v>1104-1203</c:v>
                </c:pt>
                <c:pt idx="26">
                  <c:v>1107-1206</c:v>
                </c:pt>
                <c:pt idx="27">
                  <c:v>1110-1209</c:v>
                </c:pt>
                <c:pt idx="28">
                  <c:v>1201-1212</c:v>
                </c:pt>
                <c:pt idx="29">
                  <c:v>1204-1303</c:v>
                </c:pt>
                <c:pt idx="30">
                  <c:v>1207-1306</c:v>
                </c:pt>
              </c:strCache>
            </c:strRef>
          </c:cat>
          <c:val>
            <c:numRef>
              <c:f>Akt_stöd!$AK$84:$BO$84</c:f>
              <c:numCache>
                <c:formatCode>#,##0;\-#,##0;#,##0</c:formatCode>
                <c:ptCount val="31"/>
                <c:pt idx="0">
                  <c:v>279795.95699999999</c:v>
                </c:pt>
                <c:pt idx="1">
                  <c:v>287944.967</c:v>
                </c:pt>
                <c:pt idx="2">
                  <c:v>295008.55099999998</c:v>
                </c:pt>
                <c:pt idx="3">
                  <c:v>305982.93099999998</c:v>
                </c:pt>
                <c:pt idx="4">
                  <c:v>306426.11900000001</c:v>
                </c:pt>
                <c:pt idx="5">
                  <c:v>284079.679</c:v>
                </c:pt>
                <c:pt idx="6">
                  <c:v>240098.804</c:v>
                </c:pt>
                <c:pt idx="7">
                  <c:v>187074.99899999998</c:v>
                </c:pt>
                <c:pt idx="8">
                  <c:v>142187.96</c:v>
                </c:pt>
                <c:pt idx="9">
                  <c:v>123850.155</c:v>
                </c:pt>
                <c:pt idx="10">
                  <c:v>121931.44399999999</c:v>
                </c:pt>
                <c:pt idx="11">
                  <c:v>130691.21400000001</c:v>
                </c:pt>
                <c:pt idx="12">
                  <c:v>139350.93600000002</c:v>
                </c:pt>
                <c:pt idx="13">
                  <c:v>153953.86600000001</c:v>
                </c:pt>
                <c:pt idx="14">
                  <c:v>185634.91899999999</c:v>
                </c:pt>
                <c:pt idx="15">
                  <c:v>227609.14600000001</c:v>
                </c:pt>
                <c:pt idx="16">
                  <c:v>285965.55099999998</c:v>
                </c:pt>
                <c:pt idx="17">
                  <c:v>353142.26199999999</c:v>
                </c:pt>
                <c:pt idx="18">
                  <c:v>407936.77</c:v>
                </c:pt>
                <c:pt idx="19">
                  <c:v>448103.03699999995</c:v>
                </c:pt>
                <c:pt idx="20">
                  <c:v>475013.31199999998</c:v>
                </c:pt>
                <c:pt idx="21">
                  <c:v>486048.92300000001</c:v>
                </c:pt>
                <c:pt idx="22">
                  <c:v>480727.66199999995</c:v>
                </c:pt>
                <c:pt idx="23">
                  <c:v>474060.56899999996</c:v>
                </c:pt>
                <c:pt idx="24">
                  <c:v>461857.26999999996</c:v>
                </c:pt>
                <c:pt idx="25">
                  <c:v>455091.44499999995</c:v>
                </c:pt>
                <c:pt idx="26">
                  <c:v>461396.88099999994</c:v>
                </c:pt>
                <c:pt idx="27">
                  <c:v>462396.56099999999</c:v>
                </c:pt>
                <c:pt idx="28">
                  <c:v>470740.62199999997</c:v>
                </c:pt>
                <c:pt idx="29">
                  <c:v>476854.71399999998</c:v>
                </c:pt>
                <c:pt idx="30">
                  <c:v>480475.49800000002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16-4E14-8855-09E60A2858C4}"/>
            </c:ext>
          </c:extLst>
        </c:ser>
        <c:ser>
          <c:idx val="3"/>
          <c:order val="3"/>
          <c:tx>
            <c:v>A_kassa</c:v>
          </c:tx>
          <c:invertIfNegative val="0"/>
          <c:cat>
            <c:strRef>
              <c:f>ETA!$AK$2:$BO$2</c:f>
              <c:strCache>
                <c:ptCount val="31"/>
                <c:pt idx="0">
                  <c:v>0501-0512</c:v>
                </c:pt>
                <c:pt idx="1">
                  <c:v>0504-0603</c:v>
                </c:pt>
                <c:pt idx="2">
                  <c:v>0507-0606</c:v>
                </c:pt>
                <c:pt idx="3">
                  <c:v>0510-0609</c:v>
                </c:pt>
                <c:pt idx="4">
                  <c:v>0601-0612</c:v>
                </c:pt>
                <c:pt idx="5">
                  <c:v>0604-0703</c:v>
                </c:pt>
                <c:pt idx="6">
                  <c:v>0607-0706</c:v>
                </c:pt>
                <c:pt idx="7">
                  <c:v>0610-0709</c:v>
                </c:pt>
                <c:pt idx="8">
                  <c:v>0701-0712</c:v>
                </c:pt>
                <c:pt idx="9">
                  <c:v>0704-0803</c:v>
                </c:pt>
                <c:pt idx="10">
                  <c:v>0707-0806</c:v>
                </c:pt>
                <c:pt idx="11">
                  <c:v>0710-0809</c:v>
                </c:pt>
                <c:pt idx="12">
                  <c:v>0801-0812</c:v>
                </c:pt>
                <c:pt idx="13">
                  <c:v>0804-0903</c:v>
                </c:pt>
                <c:pt idx="14">
                  <c:v>0807-0906</c:v>
                </c:pt>
                <c:pt idx="15">
                  <c:v>0810-0909</c:v>
                </c:pt>
                <c:pt idx="16">
                  <c:v>0901-0912</c:v>
                </c:pt>
                <c:pt idx="17">
                  <c:v>0904-1003</c:v>
                </c:pt>
                <c:pt idx="18">
                  <c:v>0907-1006</c:v>
                </c:pt>
                <c:pt idx="19">
                  <c:v>0910-1009</c:v>
                </c:pt>
                <c:pt idx="20">
                  <c:v>1001-1012</c:v>
                </c:pt>
                <c:pt idx="21">
                  <c:v>1004-1103</c:v>
                </c:pt>
                <c:pt idx="22">
                  <c:v>1007-1106</c:v>
                </c:pt>
                <c:pt idx="23">
                  <c:v>1010-1109</c:v>
                </c:pt>
                <c:pt idx="24">
                  <c:v>1101-1112</c:v>
                </c:pt>
                <c:pt idx="25">
                  <c:v>1104-1203</c:v>
                </c:pt>
                <c:pt idx="26">
                  <c:v>1107-1206</c:v>
                </c:pt>
                <c:pt idx="27">
                  <c:v>1110-1209</c:v>
                </c:pt>
                <c:pt idx="28">
                  <c:v>1201-1212</c:v>
                </c:pt>
                <c:pt idx="29">
                  <c:v>1204-1303</c:v>
                </c:pt>
                <c:pt idx="30">
                  <c:v>1207-1306</c:v>
                </c:pt>
              </c:strCache>
            </c:strRef>
          </c:cat>
          <c:val>
            <c:numRef>
              <c:f>A_kassa!$AK$84:$BO$84</c:f>
              <c:numCache>
                <c:formatCode>#,##0;\-#,##0;#,##0</c:formatCode>
                <c:ptCount val="31"/>
                <c:pt idx="0">
                  <c:v>914188.28199999989</c:v>
                </c:pt>
                <c:pt idx="1">
                  <c:v>903490.49399999995</c:v>
                </c:pt>
                <c:pt idx="2">
                  <c:v>853576.63399999996</c:v>
                </c:pt>
                <c:pt idx="3">
                  <c:v>801137.80899999989</c:v>
                </c:pt>
                <c:pt idx="4">
                  <c:v>739018.49199999997</c:v>
                </c:pt>
                <c:pt idx="5">
                  <c:v>680345.03</c:v>
                </c:pt>
                <c:pt idx="6">
                  <c:v>631753.13199999998</c:v>
                </c:pt>
                <c:pt idx="7">
                  <c:v>560410.13400000008</c:v>
                </c:pt>
                <c:pt idx="8">
                  <c:v>509304.26600000006</c:v>
                </c:pt>
                <c:pt idx="9">
                  <c:v>447298.86900000001</c:v>
                </c:pt>
                <c:pt idx="10">
                  <c:v>401077.34700000001</c:v>
                </c:pt>
                <c:pt idx="11">
                  <c:v>364538.88500000001</c:v>
                </c:pt>
                <c:pt idx="12">
                  <c:v>356061.38400000002</c:v>
                </c:pt>
                <c:pt idx="13">
                  <c:v>393120.44500000001</c:v>
                </c:pt>
                <c:pt idx="14">
                  <c:v>499619.20400000003</c:v>
                </c:pt>
                <c:pt idx="15">
                  <c:v>624301.37199999997</c:v>
                </c:pt>
                <c:pt idx="16">
                  <c:v>757992.78600000008</c:v>
                </c:pt>
                <c:pt idx="17">
                  <c:v>816078.071</c:v>
                </c:pt>
                <c:pt idx="18">
                  <c:v>783543.44799999986</c:v>
                </c:pt>
                <c:pt idx="19">
                  <c:v>711649.22900000005</c:v>
                </c:pt>
                <c:pt idx="20">
                  <c:v>591149.89399999997</c:v>
                </c:pt>
                <c:pt idx="21">
                  <c:v>492803.20900000003</c:v>
                </c:pt>
                <c:pt idx="22">
                  <c:v>416147.87900000002</c:v>
                </c:pt>
                <c:pt idx="23">
                  <c:v>361657.32900000003</c:v>
                </c:pt>
                <c:pt idx="24">
                  <c:v>338856.995</c:v>
                </c:pt>
                <c:pt idx="25">
                  <c:v>338427.22300000006</c:v>
                </c:pt>
                <c:pt idx="26">
                  <c:v>348095.79600000003</c:v>
                </c:pt>
                <c:pt idx="27">
                  <c:v>361544.47600000002</c:v>
                </c:pt>
                <c:pt idx="28">
                  <c:v>383614.80499999993</c:v>
                </c:pt>
                <c:pt idx="29">
                  <c:v>406690.43399999995</c:v>
                </c:pt>
                <c:pt idx="30">
                  <c:v>429871.12199999997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16-4E14-8855-09E60A2858C4}"/>
            </c:ext>
          </c:extLst>
        </c:ser>
        <c:ser>
          <c:idx val="4"/>
          <c:order val="4"/>
          <c:tx>
            <c:v>Ek bistånd</c:v>
          </c:tx>
          <c:invertIfNegative val="0"/>
          <c:cat>
            <c:strRef>
              <c:f>ETA!$AK$2:$BO$2</c:f>
              <c:strCache>
                <c:ptCount val="31"/>
                <c:pt idx="0">
                  <c:v>0501-0512</c:v>
                </c:pt>
                <c:pt idx="1">
                  <c:v>0504-0603</c:v>
                </c:pt>
                <c:pt idx="2">
                  <c:v>0507-0606</c:v>
                </c:pt>
                <c:pt idx="3">
                  <c:v>0510-0609</c:v>
                </c:pt>
                <c:pt idx="4">
                  <c:v>0601-0612</c:v>
                </c:pt>
                <c:pt idx="5">
                  <c:v>0604-0703</c:v>
                </c:pt>
                <c:pt idx="6">
                  <c:v>0607-0706</c:v>
                </c:pt>
                <c:pt idx="7">
                  <c:v>0610-0709</c:v>
                </c:pt>
                <c:pt idx="8">
                  <c:v>0701-0712</c:v>
                </c:pt>
                <c:pt idx="9">
                  <c:v>0704-0803</c:v>
                </c:pt>
                <c:pt idx="10">
                  <c:v>0707-0806</c:v>
                </c:pt>
                <c:pt idx="11">
                  <c:v>0710-0809</c:v>
                </c:pt>
                <c:pt idx="12">
                  <c:v>0801-0812</c:v>
                </c:pt>
                <c:pt idx="13">
                  <c:v>0804-0903</c:v>
                </c:pt>
                <c:pt idx="14">
                  <c:v>0807-0906</c:v>
                </c:pt>
                <c:pt idx="15">
                  <c:v>0810-0909</c:v>
                </c:pt>
                <c:pt idx="16">
                  <c:v>0901-0912</c:v>
                </c:pt>
                <c:pt idx="17">
                  <c:v>0904-1003</c:v>
                </c:pt>
                <c:pt idx="18">
                  <c:v>0907-1006</c:v>
                </c:pt>
                <c:pt idx="19">
                  <c:v>0910-1009</c:v>
                </c:pt>
                <c:pt idx="20">
                  <c:v>1001-1012</c:v>
                </c:pt>
                <c:pt idx="21">
                  <c:v>1004-1103</c:v>
                </c:pt>
                <c:pt idx="22">
                  <c:v>1007-1106</c:v>
                </c:pt>
                <c:pt idx="23">
                  <c:v>1010-1109</c:v>
                </c:pt>
                <c:pt idx="24">
                  <c:v>1101-1112</c:v>
                </c:pt>
                <c:pt idx="25">
                  <c:v>1104-1203</c:v>
                </c:pt>
                <c:pt idx="26">
                  <c:v>1107-1206</c:v>
                </c:pt>
                <c:pt idx="27">
                  <c:v>1110-1209</c:v>
                </c:pt>
                <c:pt idx="28">
                  <c:v>1201-1212</c:v>
                </c:pt>
                <c:pt idx="29">
                  <c:v>1204-1303</c:v>
                </c:pt>
                <c:pt idx="30">
                  <c:v>1207-1306</c:v>
                </c:pt>
              </c:strCache>
            </c:strRef>
          </c:cat>
          <c:val>
            <c:numRef>
              <c:f>'Ek bistånd_exkl introders'!$AK$84:$BO$84</c:f>
              <c:numCache>
                <c:formatCode>#,##0;\-#,##0;#,##0</c:formatCode>
                <c:ptCount val="31"/>
                <c:pt idx="0">
                  <c:v>228593.78400000001</c:v>
                </c:pt>
                <c:pt idx="1">
                  <c:v>231758.228</c:v>
                </c:pt>
                <c:pt idx="2">
                  <c:v>230422.80900000001</c:v>
                </c:pt>
                <c:pt idx="3">
                  <c:v>229060.10399999999</c:v>
                </c:pt>
                <c:pt idx="4">
                  <c:v>225613.435</c:v>
                </c:pt>
                <c:pt idx="5">
                  <c:v>221336.82199999999</c:v>
                </c:pt>
                <c:pt idx="6">
                  <c:v>217187.77299999996</c:v>
                </c:pt>
                <c:pt idx="7">
                  <c:v>212832.96799999999</c:v>
                </c:pt>
                <c:pt idx="8">
                  <c:v>212230.98599999998</c:v>
                </c:pt>
                <c:pt idx="9">
                  <c:v>211789.02200000003</c:v>
                </c:pt>
                <c:pt idx="10">
                  <c:v>213273.435</c:v>
                </c:pt>
                <c:pt idx="11">
                  <c:v>215448.21799999999</c:v>
                </c:pt>
                <c:pt idx="12">
                  <c:v>220590.70199999999</c:v>
                </c:pt>
                <c:pt idx="13">
                  <c:v>233818.49299999999</c:v>
                </c:pt>
                <c:pt idx="14">
                  <c:v>247307.58100000001</c:v>
                </c:pt>
                <c:pt idx="15">
                  <c:v>260249.11499999999</c:v>
                </c:pt>
                <c:pt idx="16">
                  <c:v>272797</c:v>
                </c:pt>
                <c:pt idx="17">
                  <c:v>280582</c:v>
                </c:pt>
                <c:pt idx="18">
                  <c:v>287005</c:v>
                </c:pt>
                <c:pt idx="19">
                  <c:v>293482</c:v>
                </c:pt>
                <c:pt idx="20">
                  <c:v>296097</c:v>
                </c:pt>
                <c:pt idx="21">
                  <c:v>298518</c:v>
                </c:pt>
                <c:pt idx="22">
                  <c:v>300035</c:v>
                </c:pt>
                <c:pt idx="23">
                  <c:v>301358</c:v>
                </c:pt>
                <c:pt idx="24">
                  <c:v>303781</c:v>
                </c:pt>
                <c:pt idx="25">
                  <c:v>313110.78000000003</c:v>
                </c:pt>
                <c:pt idx="26">
                  <c:v>321845.18900000001</c:v>
                </c:pt>
                <c:pt idx="27">
                  <c:v>330833.951</c:v>
                </c:pt>
                <c:pt idx="28">
                  <c:v>344657.71900000004</c:v>
                </c:pt>
                <c:pt idx="29">
                  <c:v>353039.79</c:v>
                </c:pt>
                <c:pt idx="30">
                  <c:v>362753.38800000004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16-4E14-8855-09E60A2858C4}"/>
            </c:ext>
          </c:extLst>
        </c:ser>
        <c:ser>
          <c:idx val="5"/>
          <c:order val="5"/>
          <c:tx>
            <c:v>ETA</c:v>
          </c:tx>
          <c:invertIfNegative val="0"/>
          <c:cat>
            <c:strRef>
              <c:f>ETA!$AK$2:$BO$2</c:f>
              <c:strCache>
                <c:ptCount val="31"/>
                <c:pt idx="0">
                  <c:v>0501-0512</c:v>
                </c:pt>
                <c:pt idx="1">
                  <c:v>0504-0603</c:v>
                </c:pt>
                <c:pt idx="2">
                  <c:v>0507-0606</c:v>
                </c:pt>
                <c:pt idx="3">
                  <c:v>0510-0609</c:v>
                </c:pt>
                <c:pt idx="4">
                  <c:v>0601-0612</c:v>
                </c:pt>
                <c:pt idx="5">
                  <c:v>0604-0703</c:v>
                </c:pt>
                <c:pt idx="6">
                  <c:v>0607-0706</c:v>
                </c:pt>
                <c:pt idx="7">
                  <c:v>0610-0709</c:v>
                </c:pt>
                <c:pt idx="8">
                  <c:v>0701-0712</c:v>
                </c:pt>
                <c:pt idx="9">
                  <c:v>0704-0803</c:v>
                </c:pt>
                <c:pt idx="10">
                  <c:v>0707-0806</c:v>
                </c:pt>
                <c:pt idx="11">
                  <c:v>0710-0809</c:v>
                </c:pt>
                <c:pt idx="12">
                  <c:v>0801-0812</c:v>
                </c:pt>
                <c:pt idx="13">
                  <c:v>0804-0903</c:v>
                </c:pt>
                <c:pt idx="14">
                  <c:v>0807-0906</c:v>
                </c:pt>
                <c:pt idx="15">
                  <c:v>0810-0909</c:v>
                </c:pt>
                <c:pt idx="16">
                  <c:v>0901-0912</c:v>
                </c:pt>
                <c:pt idx="17">
                  <c:v>0904-1003</c:v>
                </c:pt>
                <c:pt idx="18">
                  <c:v>0907-1006</c:v>
                </c:pt>
                <c:pt idx="19">
                  <c:v>0910-1009</c:v>
                </c:pt>
                <c:pt idx="20">
                  <c:v>1001-1012</c:v>
                </c:pt>
                <c:pt idx="21">
                  <c:v>1004-1103</c:v>
                </c:pt>
                <c:pt idx="22">
                  <c:v>1007-1106</c:v>
                </c:pt>
                <c:pt idx="23">
                  <c:v>1010-1109</c:v>
                </c:pt>
                <c:pt idx="24">
                  <c:v>1101-1112</c:v>
                </c:pt>
                <c:pt idx="25">
                  <c:v>1104-1203</c:v>
                </c:pt>
                <c:pt idx="26">
                  <c:v>1107-1206</c:v>
                </c:pt>
                <c:pt idx="27">
                  <c:v>1110-1209</c:v>
                </c:pt>
                <c:pt idx="28">
                  <c:v>1201-1212</c:v>
                </c:pt>
                <c:pt idx="29">
                  <c:v>1204-1303</c:v>
                </c:pt>
                <c:pt idx="30">
                  <c:v>1207-1306</c:v>
                </c:pt>
              </c:strCache>
            </c:strRef>
          </c:cat>
          <c:val>
            <c:numRef>
              <c:f>ETA!$AK$84:$BO$84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 formatCode="#,##0">
                  <c:v>277.66499999999996</c:v>
                </c:pt>
                <c:pt idx="22" formatCode="#,##0">
                  <c:v>1482.5509999999999</c:v>
                </c:pt>
                <c:pt idx="23" formatCode="#,##0">
                  <c:v>3722.4659999999999</c:v>
                </c:pt>
                <c:pt idx="24" formatCode="#,##0">
                  <c:v>6873.3010000000004</c:v>
                </c:pt>
                <c:pt idx="25" formatCode="#,##0">
                  <c:v>11236.017</c:v>
                </c:pt>
                <c:pt idx="26" formatCode="#,##0">
                  <c:v>16714.727000000003</c:v>
                </c:pt>
                <c:pt idx="27" formatCode="#,##0">
                  <c:v>22462.38</c:v>
                </c:pt>
                <c:pt idx="28" formatCode="#,##0">
                  <c:v>28314.641000000003</c:v>
                </c:pt>
                <c:pt idx="29" formatCode="#,##0">
                  <c:v>34628.668000000005</c:v>
                </c:pt>
                <c:pt idx="30" formatCode="#,##0">
                  <c:v>41036.466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516-4E14-8855-09E60A285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35314688"/>
        <c:axId val="35316480"/>
      </c:barChart>
      <c:catAx>
        <c:axId val="3531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531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3164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1000-tals kr</a:t>
                </a:r>
              </a:p>
            </c:rich>
          </c:tx>
          <c:layout>
            <c:manualLayout>
              <c:xMode val="edge"/>
              <c:yMode val="edge"/>
              <c:x val="1.6632016632016633E-2"/>
              <c:y val="0.39920948616600793"/>
            </c:manualLayout>
          </c:layout>
          <c:overlay val="0"/>
          <c:spPr>
            <a:noFill/>
            <a:ln w="25400">
              <a:noFill/>
            </a:ln>
          </c:spPr>
        </c:title>
        <c:numFmt formatCode="#,##0;\-#,##0;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53146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64449064449065"/>
          <c:y val="0.43083003952569171"/>
          <c:w val="7.1242763053786629E-2"/>
          <c:h val="0.2347128940898198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979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08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19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773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743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23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603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260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514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12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58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BCAAD-5A3D-450F-9F1E-D66B9FD35186}" type="datetimeFigureOut">
              <a:rPr lang="sv-SE" smtClean="0"/>
              <a:t>2019-04-11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BFEB-B2F8-42B0-B0E2-4E375CCDAD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921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170783"/>
          </a:xfrm>
        </p:spPr>
        <p:txBody>
          <a:bodyPr>
            <a:normAutofit/>
          </a:bodyPr>
          <a:lstStyle/>
          <a:p>
            <a:r>
              <a:rPr lang="sv-SE" sz="4800" b="1" dirty="0"/>
              <a:t>Försörjningsmåttet</a:t>
            </a:r>
            <a:br>
              <a:rPr lang="sv-SE" sz="3200" dirty="0"/>
            </a:br>
            <a:br>
              <a:rPr lang="sv-SE" sz="3200" dirty="0"/>
            </a:br>
            <a:r>
              <a:rPr lang="sv-SE" sz="3200" dirty="0"/>
              <a:t>Varför är det viktigt?</a:t>
            </a:r>
          </a:p>
        </p:txBody>
      </p:sp>
    </p:spTree>
    <p:extLst>
      <p:ext uri="{BB962C8B-B14F-4D97-AF65-F5344CB8AC3E}">
        <p14:creationId xmlns:p14="http://schemas.microsoft.com/office/powerpoint/2010/main" val="2403640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E487923-1B89-45FB-AFA6-B43FA11AA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849176"/>
            <a:ext cx="7971825" cy="510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3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8355E19-A037-4208-BC53-DF3BA2FE4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31364"/>
            <a:ext cx="8075240" cy="588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20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8E6E0F7-722A-41DF-B23C-768A054F1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49" y="404663"/>
            <a:ext cx="8070051" cy="593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55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4DAC406-D9B2-4A4B-B027-F3BFF750C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14" y="980728"/>
            <a:ext cx="816328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59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9B0A923-38F4-4A89-AE51-39DC58A6A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24" y="692696"/>
            <a:ext cx="744903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349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0F0E6EA-F1BF-4E40-A287-6010159FA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7" y="836712"/>
            <a:ext cx="7988499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93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Försörjningsmått</a:t>
            </a:r>
            <a:br>
              <a:rPr lang="sv-SE" dirty="0"/>
            </a:br>
            <a:r>
              <a:rPr lang="sv-SE" sz="2400" dirty="0"/>
              <a:t>2017 jämfört med 2014 för Finnveden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7500" lnSpcReduction="20000"/>
          </a:bodyPr>
          <a:lstStyle/>
          <a:p>
            <a:r>
              <a:rPr lang="sv-SE" dirty="0">
                <a:solidFill>
                  <a:srgbClr val="FF0000"/>
                </a:solidFill>
              </a:rPr>
              <a:t>Samlade försörjningsmåttet </a:t>
            </a:r>
            <a:r>
              <a:rPr lang="sv-SE" dirty="0"/>
              <a:t>har minskat generellt: i riket, länet, Gnosjö och Värnamo, men inte i Gislaved</a:t>
            </a:r>
          </a:p>
          <a:p>
            <a:pPr marL="0" indent="0">
              <a:buNone/>
            </a:pPr>
            <a:endParaRPr lang="sv-SE" sz="1800" dirty="0">
              <a:solidFill>
                <a:srgbClr val="FF0000"/>
              </a:solidFill>
            </a:endParaRPr>
          </a:p>
          <a:p>
            <a:r>
              <a:rPr lang="sv-SE" dirty="0">
                <a:solidFill>
                  <a:srgbClr val="FF0000"/>
                </a:solidFill>
              </a:rPr>
              <a:t>Ohälsokostnaderna</a:t>
            </a:r>
            <a:r>
              <a:rPr lang="sv-SE" dirty="0"/>
              <a:t> har ökat i länet medan arbetslöshet och ekonomiskt bistånd minskat.</a:t>
            </a:r>
          </a:p>
          <a:p>
            <a:pPr marL="0" indent="0">
              <a:buNone/>
            </a:pPr>
            <a:endParaRPr lang="sv-SE" sz="1700" dirty="0"/>
          </a:p>
          <a:p>
            <a:r>
              <a:rPr lang="sv-SE" dirty="0">
                <a:solidFill>
                  <a:srgbClr val="FF0000"/>
                </a:solidFill>
              </a:rPr>
              <a:t>Kostnaderna</a:t>
            </a:r>
            <a:r>
              <a:rPr lang="sv-SE" dirty="0"/>
              <a:t> i Gnosjö, Gislaved och Värnamo följer samma mönster som länet i helhet.</a:t>
            </a:r>
          </a:p>
          <a:p>
            <a:pPr marL="0" indent="0">
              <a:buNone/>
            </a:pPr>
            <a:endParaRPr lang="sv-SE" sz="1600" dirty="0"/>
          </a:p>
          <a:p>
            <a:r>
              <a:rPr lang="sv-SE" dirty="0">
                <a:solidFill>
                  <a:srgbClr val="FF0000"/>
                </a:solidFill>
              </a:rPr>
              <a:t>Ohälsokostnaderna i Gislaved </a:t>
            </a:r>
            <a:r>
              <a:rPr lang="sv-SE" dirty="0"/>
              <a:t>ligger i nivå med länet medan kostnaderna i Gnosjö och Värnamo ligger lägre.</a:t>
            </a:r>
          </a:p>
          <a:p>
            <a:pPr marL="0" indent="0">
              <a:buNone/>
            </a:pPr>
            <a:endParaRPr lang="sv-SE" sz="1600" dirty="0"/>
          </a:p>
          <a:p>
            <a:r>
              <a:rPr lang="sv-SE" dirty="0">
                <a:solidFill>
                  <a:srgbClr val="FF0000"/>
                </a:solidFill>
              </a:rPr>
              <a:t>Tydligaste minskningarna </a:t>
            </a:r>
            <a:r>
              <a:rPr lang="sv-SE" dirty="0"/>
              <a:t>gäller kostnader för arbetslöshet i Gnosjö och ekonomiskt bistånd i Värnamo</a:t>
            </a:r>
          </a:p>
        </p:txBody>
      </p:sp>
    </p:spTree>
    <p:extLst>
      <p:ext uri="{BB962C8B-B14F-4D97-AF65-F5344CB8AC3E}">
        <p14:creationId xmlns:p14="http://schemas.microsoft.com/office/powerpoint/2010/main" val="560541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5E9109B-C5C0-4783-8F8D-1D619C899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937666"/>
            <a:ext cx="8836011" cy="501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453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3ED93ED-8380-4B4D-9C60-E12325A5C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12927"/>
            <a:ext cx="8772872" cy="562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B1C9E49-03B8-495C-936C-BFBCE4779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20262"/>
            <a:ext cx="7632848" cy="590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72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4104456"/>
          </a:xfrm>
        </p:spPr>
        <p:txBody>
          <a:bodyPr>
            <a:normAutofit fontScale="90000"/>
          </a:bodyPr>
          <a:lstStyle/>
          <a:p>
            <a:r>
              <a:rPr lang="sv-SE" sz="4800" b="1" dirty="0"/>
              <a:t>Nationella rådets fördelningsmodell</a:t>
            </a:r>
            <a:br>
              <a:rPr lang="sv-SE" sz="4800" b="1" dirty="0"/>
            </a:br>
            <a:r>
              <a:rPr lang="sv-SE" sz="4800" b="1" dirty="0"/>
              <a:t>för statliga medlen</a:t>
            </a:r>
            <a:br>
              <a:rPr lang="sv-SE" sz="4800" b="1" dirty="0"/>
            </a:br>
            <a:br>
              <a:rPr lang="sv-SE" sz="4800" b="1" dirty="0"/>
            </a:br>
            <a:r>
              <a:rPr lang="sv-SE" sz="3600" b="1" dirty="0"/>
              <a:t>1. 400 tkr per förbund</a:t>
            </a:r>
            <a:br>
              <a:rPr lang="sv-SE" sz="3600" b="1" dirty="0"/>
            </a:br>
            <a:r>
              <a:rPr lang="sv-SE" sz="3600" b="1" dirty="0"/>
              <a:t>2. 25% invånarantal (16-64 år)</a:t>
            </a:r>
            <a:br>
              <a:rPr lang="sv-SE" sz="3600" b="1" dirty="0"/>
            </a:br>
            <a:r>
              <a:rPr lang="sv-SE" sz="3600" b="1" dirty="0"/>
              <a:t>3. 75% enligt försörjningsmåttet</a:t>
            </a:r>
            <a:br>
              <a:rPr lang="sv-SE" sz="4800" b="1" dirty="0"/>
            </a:b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610021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82149D8-13FC-4344-BBB5-F1E1A54BD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03837"/>
            <a:ext cx="7560840" cy="585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9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innebär försörjningsmåttet?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Sammanställning av data om offentlig försörjning  </a:t>
            </a:r>
          </a:p>
          <a:p>
            <a:r>
              <a:rPr lang="sv-SE" dirty="0"/>
              <a:t>Ohälsa (sjuk- och rehabiliteringspenning, aktivitets- och sjukersättning), </a:t>
            </a:r>
            <a:endParaRPr lang="sv-SE" sz="2800" dirty="0"/>
          </a:p>
          <a:p>
            <a:r>
              <a:rPr lang="sv-SE" dirty="0"/>
              <a:t>Arbetslöshet (a-kassa, aktivitetsstöd och etableringsersättning till flyktingar) samt </a:t>
            </a:r>
          </a:p>
          <a:p>
            <a:r>
              <a:rPr lang="sv-SE" dirty="0"/>
              <a:t>kommuner (ekonomiskt bistånd) </a:t>
            </a:r>
          </a:p>
          <a:p>
            <a:pPr marL="0" indent="0">
              <a:buNone/>
            </a:pPr>
            <a:r>
              <a:rPr lang="sv-SE" dirty="0" err="1"/>
              <a:t>Bl</a:t>
            </a:r>
            <a:r>
              <a:rPr lang="sv-SE" dirty="0"/>
              <a:t> a nedbrutet på utbetalt belopp per invånare 20-64 år och år.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394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499967"/>
              </p:ext>
            </p:extLst>
          </p:nvPr>
        </p:nvGraphicFramePr>
        <p:xfrm>
          <a:off x="457200" y="404813"/>
          <a:ext cx="8229600" cy="5976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02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v-SE" dirty="0"/>
              <a:t>Per invånare 2013-06 jmf 2011 </a:t>
            </a:r>
            <a:r>
              <a:rPr lang="sv-SE" dirty="0" err="1"/>
              <a:t>Finnv</a:t>
            </a:r>
            <a:br>
              <a:rPr lang="sv-SE" dirty="0"/>
            </a:br>
            <a:r>
              <a:rPr lang="sv-SE" sz="2200" dirty="0"/>
              <a:t>exklusive </a:t>
            </a:r>
            <a:r>
              <a:rPr lang="sv-SE" sz="2200" dirty="0" err="1"/>
              <a:t>introduktionsersättn</a:t>
            </a:r>
            <a:endParaRPr lang="sv-SE" sz="22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450312"/>
              </p:ext>
            </p:extLst>
          </p:nvPr>
        </p:nvGraphicFramePr>
        <p:xfrm>
          <a:off x="539552" y="1772816"/>
          <a:ext cx="7776863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2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5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dirty="0">
                          <a:effectLst/>
                        </a:rPr>
                        <a:t> 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Sjp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SA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Akt_stöd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A_kassa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Ek bistånd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Totalt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Gislaved  2011        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3 479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8 271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3 383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1 964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1 570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18 667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effectLst/>
                          <a:latin typeface="Times New Roman"/>
                        </a:rPr>
                        <a:t>Gislaved 1207-1306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4 406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7 725</a:t>
                      </a:r>
                      <a:endParaRPr lang="sv-SE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3 438</a:t>
                      </a:r>
                      <a:endParaRPr lang="sv-SE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2 312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1 395</a:t>
                      </a:r>
                      <a:endParaRPr lang="sv-SE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19 405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Gnosjö            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3 681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7 003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2 895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1 595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2 150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17 324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effectLst/>
                          <a:latin typeface="Times New Roman"/>
                        </a:rPr>
                        <a:t>Gnosjö 1207-1306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4 452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6 641</a:t>
                      </a:r>
                      <a:endParaRPr lang="sv-SE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effectLst/>
                        </a:rPr>
                        <a:t>2 450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1 834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1 824</a:t>
                      </a:r>
                      <a:endParaRPr lang="sv-SE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17 360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Värnamo           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3 164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6 813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2 902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1 813</a:t>
                      </a:r>
                      <a:endParaRPr lang="sv-SE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1 374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16 067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effectLst/>
                          <a:latin typeface="Times New Roman"/>
                        </a:rPr>
                        <a:t>Värnamo 1207-1306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3 852</a:t>
                      </a:r>
                      <a:endParaRPr lang="sv-SE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6 777</a:t>
                      </a:r>
                      <a:endParaRPr lang="sv-SE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effectLst/>
                        </a:rPr>
                        <a:t>2 789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2 213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1 399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17 254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effectLst/>
                          <a:latin typeface="+mn-lt"/>
                        </a:rPr>
                        <a:t>Länet</a:t>
                      </a:r>
                      <a:r>
                        <a:rPr lang="sv-SE" sz="1600" b="0" i="0" u="none" strike="noStrike" baseline="0" dirty="0">
                          <a:effectLst/>
                          <a:latin typeface="+mn-lt"/>
                        </a:rPr>
                        <a:t> i snitt 2011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3 710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8 031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2 426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1 780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1 929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17 875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effectLst/>
                          <a:latin typeface="Times New Roman"/>
                        </a:rPr>
                        <a:t>Länet 1207-1306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4 422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7 644</a:t>
                      </a:r>
                      <a:endParaRPr lang="sv-SE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effectLst/>
                        </a:rPr>
                        <a:t>2 524</a:t>
                      </a:r>
                      <a:endParaRPr lang="sv-SE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2 258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1 905</a:t>
                      </a:r>
                      <a:endParaRPr lang="sv-SE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18 968</a:t>
                      </a:r>
                      <a:endParaRPr lang="sv-SE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Riket i snitt 1207-1306</a:t>
                      </a:r>
                      <a:endParaRPr lang="sv-SE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>
                          <a:effectLst/>
                          <a:latin typeface="Times New Roman"/>
                        </a:rPr>
                        <a:t>4 306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>
                          <a:effectLst/>
                          <a:latin typeface="Times New Roman"/>
                        </a:rPr>
                        <a:t>7 383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>
                          <a:effectLst/>
                          <a:latin typeface="Times New Roman"/>
                        </a:rPr>
                        <a:t>2 829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>
                          <a:effectLst/>
                          <a:latin typeface="Times New Roman"/>
                        </a:rPr>
                        <a:t>2 635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>
                          <a:effectLst/>
                          <a:latin typeface="Times New Roman"/>
                        </a:rPr>
                        <a:t>1 902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i="0" u="none" strike="noStrike" dirty="0">
                          <a:effectLst/>
                          <a:latin typeface="Times New Roman"/>
                        </a:rPr>
                        <a:t>19 280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47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19D3D4A-9F7B-4155-B881-67870AA3E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18DACAF-3BBA-4201-97B0-FD03B32C6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80"/>
            <a:ext cx="9144000" cy="545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0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5B6CBFFE-E53C-4A43-B248-D7A9885D7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17" y="693462"/>
            <a:ext cx="8206683" cy="577677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8044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663AF22-88D8-4F0D-94E5-8124ADB99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8" y="980728"/>
            <a:ext cx="8146461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0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B3D9A07-AC97-42C2-A50B-98B9EC842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810544" cy="460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2246343-B7F2-4854-8312-0A6A57B59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55742"/>
            <a:ext cx="8188031" cy="492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60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310</Words>
  <Application>Microsoft Office PowerPoint</Application>
  <PresentationFormat>Bildspel på skärmen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Office-tema</vt:lpstr>
      <vt:lpstr>Försörjningsmåttet  Varför är det viktigt?</vt:lpstr>
      <vt:lpstr>Nationella rådets fördelningsmodell för statliga medlen  1. 400 tkr per förbund 2. 25% invånarantal (16-64 år) 3. 75% enligt försörjningsmåttet </vt:lpstr>
      <vt:lpstr>Vad innebär försörjningsmåttet?</vt:lpstr>
      <vt:lpstr>PowerPoint-presentation</vt:lpstr>
      <vt:lpstr>Per invånare 2013-06 jmf 2011 Finnv exklusive introduktionsersättn</vt:lpstr>
      <vt:lpstr>PowerPoint-presentation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Försörjningsmått 2017 jämfört med 2014 för Finnveden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Försörjningsmåttet 2012 jämfört med 2011</dc:title>
  <dc:creator>Förbundet</dc:creator>
  <cp:lastModifiedBy>Peter Hedfors</cp:lastModifiedBy>
  <cp:revision>38</cp:revision>
  <cp:lastPrinted>2019-04-09T12:34:03Z</cp:lastPrinted>
  <dcterms:created xsi:type="dcterms:W3CDTF">2013-03-13T12:54:22Z</dcterms:created>
  <dcterms:modified xsi:type="dcterms:W3CDTF">2019-04-11T07:52:47Z</dcterms:modified>
</cp:coreProperties>
</file>