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495" r:id="rId2"/>
    <p:sldId id="432" r:id="rId3"/>
    <p:sldId id="419" r:id="rId4"/>
    <p:sldId id="420" r:id="rId5"/>
    <p:sldId id="498" r:id="rId6"/>
    <p:sldId id="421" r:id="rId7"/>
    <p:sldId id="502" r:id="rId8"/>
    <p:sldId id="417" r:id="rId9"/>
    <p:sldId id="499" r:id="rId10"/>
    <p:sldId id="500" r:id="rId11"/>
    <p:sldId id="50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E35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llanmörkt format 3 - Dekorfär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7B76A-327A-4C4A-AAFA-EC0912AF52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6E014-D563-4587-9A8E-51CE38F28C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39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80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078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168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8202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4274"/>
            <a:ext cx="10515600" cy="387848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95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46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323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31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30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81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49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58DA2-A2C6-4BCD-9C54-33F498D7D976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C78884-FAEA-4082-8FEA-020E6D256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7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78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B091331-2149-A411-FA83-80510D69B45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760" y="6358744"/>
            <a:ext cx="1558479" cy="36033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1B0D4DD5-3BBD-48DB-ACB7-883C25979A2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321" y="6374055"/>
            <a:ext cx="1558479" cy="36207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54627860-43AA-DD31-60C6-1E8357A663E8}"/>
              </a:ext>
            </a:extLst>
          </p:cNvPr>
          <p:cNvSpPr txBox="1">
            <a:spLocks/>
          </p:cNvSpPr>
          <p:nvPr userDrawn="1"/>
        </p:nvSpPr>
        <p:spPr>
          <a:xfrm>
            <a:off x="164122" y="43657"/>
            <a:ext cx="5486401" cy="51318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2800" b="0" dirty="0">
                <a:solidFill>
                  <a:srgbClr val="FF0000"/>
                </a:solidFill>
              </a:rPr>
              <a:t>Fin</a:t>
            </a:r>
            <a:r>
              <a:rPr lang="sv-SE" sz="2800" b="0" dirty="0"/>
              <a:t>ansiell </a:t>
            </a:r>
            <a:r>
              <a:rPr lang="sv-SE" sz="2800" b="0" dirty="0">
                <a:solidFill>
                  <a:srgbClr val="FF0000"/>
                </a:solidFill>
              </a:rPr>
              <a:t>sam</a:t>
            </a:r>
            <a:r>
              <a:rPr lang="sv-SE" sz="2800" b="0" dirty="0"/>
              <a:t>ordning av rehabilitering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7FB41CBD-665D-1BA8-F746-E7EEAC3E2F1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74055"/>
            <a:ext cx="1638202" cy="32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6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eringen.se/rattsliga-dokument/statens-offentliga-utredningar/2020/04/sou-202024/" TargetMode="External"/><Relationship Id="rId2" Type="http://schemas.openxmlformats.org/officeDocument/2006/relationships/hyperlink" Target="https://skr.se/download/18.42336a32177c8ab158d44ba5/1615391634001/Viljeinriktnin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iksdagen.se/sv/dokument-lagar/dokument/kommitteberattelse/uppdrag-att-utreda-aktivitetsplikt---deltagande-i_HAB2SE" TargetMode="External"/><Relationship Id="rId4" Type="http://schemas.openxmlformats.org/officeDocument/2006/relationships/hyperlink" Target="https://www.regeringen.se/rattsliga-dokument/kommittedirektiv/2022/07/dir.-2022124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A1975A6-FF6F-AE22-B8FC-5630E4671E66}"/>
              </a:ext>
            </a:extLst>
          </p:cNvPr>
          <p:cNvSpPr/>
          <p:nvPr/>
        </p:nvSpPr>
        <p:spPr>
          <a:xfrm>
            <a:off x="2396385" y="2013734"/>
            <a:ext cx="7399229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Rätt stöd, rätt försörjning</a:t>
            </a:r>
          </a:p>
          <a:p>
            <a:pPr marL="0" indent="0" algn="ctr">
              <a:buNone/>
            </a:pPr>
            <a:r>
              <a:rPr lang="sv-S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Jönköpings län</a:t>
            </a:r>
          </a:p>
          <a:p>
            <a:pPr marL="0" indent="0" algn="ctr">
              <a:buNone/>
            </a:pPr>
            <a:endParaRPr lang="sv-SE" sz="3200" dirty="0"/>
          </a:p>
          <a:p>
            <a:pPr marL="0" indent="0" algn="ctr">
              <a:buNone/>
            </a:pPr>
            <a:r>
              <a:rPr lang="sv-SE" sz="3200" dirty="0"/>
              <a:t>En modell för samordning av arbetslivsinriktade rehabiliteringsinsatser.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F7FBCCE-779C-6F37-BE49-5FF0620F636C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v-S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1534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680C1C-6A93-61CE-6E91-16AFAFD06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Bilagor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9D6A25-807E-8783-DE6C-7A30A221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Tranås </a:t>
            </a:r>
            <a:r>
              <a:rPr lang="sv-SE" dirty="0"/>
              <a:t>kommun – process; start med behovsgruppering Instrument X</a:t>
            </a:r>
          </a:p>
          <a:p>
            <a:r>
              <a:rPr lang="sv-SE" dirty="0"/>
              <a:t> Jönköping kommun – flödesschema samverkansmodell </a:t>
            </a:r>
          </a:p>
          <a:p>
            <a:r>
              <a:rPr lang="sv-SE" dirty="0"/>
              <a:t>Gävle kommun – rutin vid kunds sjukdom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4DEE4F7-8871-BE48-F56E-40551CFA5CDE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188234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A86A2-D09C-AF6C-24E6-30E78101C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 </a:t>
            </a:r>
            <a:r>
              <a:rPr lang="sv-SE"/>
              <a:t>för samverkansmodellen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9DBEB-B110-0E1D-B65F-36BF78AA7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Förslag att skriva in användandet av samverkansmodellen i lokala överenskommelser eller samverkansavtal mellan parterna.</a:t>
            </a:r>
          </a:p>
          <a:p>
            <a:r>
              <a:rPr lang="sv-SE" dirty="0"/>
              <a:t>Samordningsförbunden ansvarar för eventuell redigering om/när dokumentet behöver revideras. Synpunkter skickas till </a:t>
            </a:r>
            <a:r>
              <a:rPr lang="sv-SE"/>
              <a:t>respektive förbund.</a:t>
            </a:r>
            <a:endParaRPr lang="sv-SE" dirty="0"/>
          </a:p>
          <a:p>
            <a:r>
              <a:rPr lang="sv-SE" dirty="0"/>
              <a:t>Materialet aktualiseras i förbundens beredningsgrupper i samband med sista mötet varje termin. I beredningsgrupperna finns alla parter representerade.</a:t>
            </a:r>
          </a:p>
          <a:p>
            <a:r>
              <a:rPr lang="sv-SE" dirty="0"/>
              <a:t>Länsövergripande arbetsgrupp sammankallas vid behov, minst en gång per termin.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4A39CA8-4734-EC2B-82F1-0C962967E59F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218294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C9FD4B5D-8FEE-4387-AE37-3A8E4A7E1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5F42CA-D262-7C9A-6C0F-D4FD9CA54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dirty="0"/>
              <a:t>Personer för vilka ohälsa eller sjukdom utgör försörjningshinder, </a:t>
            </a:r>
          </a:p>
          <a:p>
            <a:pPr marL="0" lvl="0" indent="0">
              <a:buNone/>
            </a:pPr>
            <a:r>
              <a:rPr lang="sv-SE" dirty="0"/>
              <a:t>som saknar sjukpenninggrundande inkomst (SGI), </a:t>
            </a:r>
          </a:p>
          <a:p>
            <a:pPr marL="0" lvl="0" indent="0">
              <a:buNone/>
            </a:pPr>
            <a:r>
              <a:rPr lang="sv-SE" dirty="0"/>
              <a:t>har långvarigt försörjningsstöd och </a:t>
            </a:r>
          </a:p>
          <a:p>
            <a:pPr marL="0" lvl="0" indent="0">
              <a:buNone/>
            </a:pPr>
            <a:r>
              <a:rPr lang="sv-SE" dirty="0"/>
              <a:t>som är i behov av samordnade rehabiliteringsinsatser.</a:t>
            </a:r>
          </a:p>
          <a:p>
            <a:pPr marL="0" indent="0">
              <a:buNone/>
            </a:pPr>
            <a:endParaRPr lang="sv-SE" dirty="0"/>
          </a:p>
          <a:p>
            <a:pPr marL="0" lvl="0" indent="0">
              <a:buNone/>
            </a:pPr>
            <a:endParaRPr lang="sv-SE" dirty="0"/>
          </a:p>
          <a:p>
            <a:pPr marL="0" lvl="0" indent="0">
              <a:buNone/>
            </a:pP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D62AF4B-9D7F-6467-873C-4C0E1CBB7772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342132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D62DF2E-F35C-0117-963F-C4496B44A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Behov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5F42CA-D262-7C9A-6C0F-D4FD9CA54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Möjlighet till rehabilitering ger förbättrad hälsa och ekonomi.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 samverkan kan parterna säkerställa att rätt person får</a:t>
            </a:r>
          </a:p>
          <a:p>
            <a:pPr marL="0" indent="0">
              <a:buNone/>
            </a:pPr>
            <a:r>
              <a:rPr lang="sv-SE" dirty="0"/>
              <a:t>rätt insats i rätt tid av rätt aktör och till rätt kostnad.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096286-CABC-F9FF-3872-BD0A5090F066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429060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B2227A0-0EE7-D6E0-1833-A9FA6DC9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och omvärldsbevakning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CA1BDCBB-6C6E-1409-56C2-85635B38A55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797978"/>
            <a:ext cx="10515600" cy="4164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>
                <a:hlinkClick r:id="rId2"/>
              </a:rPr>
              <a:t>Arbetsförmedlingens, Försäkringskassans och SKRs viljeinriktning (2016) </a:t>
            </a:r>
            <a:r>
              <a:rPr lang="sv-SE" dirty="0"/>
              <a:t>för parternas gemensamma arbete med målgruppen. </a:t>
            </a:r>
          </a:p>
          <a:p>
            <a:pPr algn="l"/>
            <a:r>
              <a:rPr lang="sv-SE" dirty="0">
                <a:hlinkClick r:id="rId3"/>
              </a:rPr>
              <a:t>Tillsammans för en välfungerande sjukskrivnings- och rehabiliteringsprocess (SOU 2020:24) </a:t>
            </a:r>
            <a:r>
              <a:rPr lang="sv-SE" dirty="0"/>
              <a:t>Utredningen efterfrågar ett förbättrat och samordnat stöd till målgruppen.</a:t>
            </a:r>
          </a:p>
          <a:p>
            <a:pPr algn="l"/>
            <a:endParaRPr lang="sv-SE" dirty="0"/>
          </a:p>
          <a:p>
            <a:pPr algn="l"/>
            <a:r>
              <a:rPr lang="sv-SE" dirty="0">
                <a:hlinkClick r:id="rId4"/>
              </a:rPr>
              <a:t>Öka drivkrafter och möjligheter till arbete i försörjningsstödet och bryta långvarigt biståndsmottagande (Dir. 2022:124) </a:t>
            </a:r>
            <a:endParaRPr lang="sv-SE" dirty="0"/>
          </a:p>
          <a:p>
            <a:pPr algn="l"/>
            <a:r>
              <a:rPr lang="sv-SE" dirty="0">
                <a:hlinkClick r:id="rId5"/>
              </a:rPr>
              <a:t>Uppdrag att utreda aktivitetsplikt - deltagande i heltidsaktiviteter för rätt till försörjningsstöd (S 2022:E)</a:t>
            </a: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5D13942-49C0-8D3F-F066-A14D61858D30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346283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A20769-4769-0DCE-F9DF-2B59CD68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dirty="0"/>
              <a:t>Syfte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2843A2-E724-E9D0-EED3-5848A24433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199" y="2084274"/>
            <a:ext cx="10515599" cy="2932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Hitta former för samverkan </a:t>
            </a:r>
          </a:p>
          <a:p>
            <a:endParaRPr lang="sv-SE" dirty="0"/>
          </a:p>
          <a:p>
            <a:r>
              <a:rPr lang="sv-SE" dirty="0"/>
              <a:t>Öka kunskapen om roller och ansvar för målgruppen</a:t>
            </a:r>
          </a:p>
          <a:p>
            <a:endParaRPr lang="sv-SE" dirty="0"/>
          </a:p>
          <a:p>
            <a:r>
              <a:rPr lang="sv-SE" dirty="0"/>
              <a:t>Säkerställa att individer i målgruppen får rätt stöd av rätt instans vid rätt tillfälle.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7ABFD8A-D421-6556-A5A7-7395D5190A7E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170151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58976-0D2A-E93A-EDE1-4A813627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Modellens innehåll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19963E64-72D5-1D0B-3747-62890D58B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8263"/>
          </a:xfrm>
        </p:spPr>
        <p:txBody>
          <a:bodyPr>
            <a:normAutofit/>
          </a:bodyPr>
          <a:lstStyle/>
          <a:p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Individfokuserad processkarta</a:t>
            </a: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Parternas ansvar och uppdrag i förhållande till målgruppen</a:t>
            </a: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Frågor som stöd i dialog och gemensam planering av insatser</a:t>
            </a: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Bilagor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med exempel på hur samverkansmodellen har implementeras utifrån lokala förutsättningar i Tranås, Jönköping och Gävle kommun.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D732D32-7B1E-C7F8-6E5D-5A737A80DD75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337946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D761E07-A842-1FEB-8449-6B9D42B5E1E6}"/>
              </a:ext>
            </a:extLst>
          </p:cNvPr>
          <p:cNvSpPr/>
          <p:nvPr/>
        </p:nvSpPr>
        <p:spPr>
          <a:xfrm>
            <a:off x="187776" y="119247"/>
            <a:ext cx="5497407" cy="373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Nedåtpil 12">
            <a:extLst>
              <a:ext uri="{FF2B5EF4-FFF2-40B4-BE49-F238E27FC236}">
                <a16:creationId xmlns:a16="http://schemas.microsoft.com/office/drawing/2014/main" id="{575A4FA3-54AF-4AB9-AF5C-BA11C68095FE}"/>
              </a:ext>
            </a:extLst>
          </p:cNvPr>
          <p:cNvSpPr/>
          <p:nvPr/>
        </p:nvSpPr>
        <p:spPr>
          <a:xfrm>
            <a:off x="3684905" y="6422390"/>
            <a:ext cx="190500" cy="25717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7" name="Rektangel 106">
            <a:extLst>
              <a:ext uri="{FF2B5EF4-FFF2-40B4-BE49-F238E27FC236}">
                <a16:creationId xmlns:a16="http://schemas.microsoft.com/office/drawing/2014/main" id="{0959FE09-8579-4764-B9F1-38542A442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02" y="1322135"/>
            <a:ext cx="10515601" cy="8202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b="1" dirty="0">
              <a:solidFill>
                <a:srgbClr val="1F4E79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Socialsekreterare genomför kartläggning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Klargöra försörjningshinder, behov av insatser och stöd. </a:t>
            </a:r>
            <a:r>
              <a:rPr kumimoji="0" lang="de-DE" altLang="sv-S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Identifiera</a:t>
            </a:r>
            <a:r>
              <a:rPr kumimoji="0" lang="de-D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de-DE" altLang="sv-S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målgruppstillhörighet</a:t>
            </a:r>
            <a:r>
              <a:rPr kumimoji="0" lang="de-D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de-D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ktangel 101">
            <a:extLst>
              <a:ext uri="{FF2B5EF4-FFF2-40B4-BE49-F238E27FC236}">
                <a16:creationId xmlns:a16="http://schemas.microsoft.com/office/drawing/2014/main" id="{EDF92073-66A7-44B7-AE7E-07A6F1AC6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" y="2534616"/>
            <a:ext cx="10515600" cy="9874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b="1" dirty="0">
              <a:solidFill>
                <a:srgbClr val="1F4E79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Konsultation: 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Om det utifrån klientens situation är oklart kring behov och insats kan annan (intern eller extern) </a:t>
            </a:r>
            <a:b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profession behöva konsulteras, exempelvis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rehabkoordinator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inom hälso- och sjukvården.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Nedåtpil 10">
            <a:extLst>
              <a:ext uri="{FF2B5EF4-FFF2-40B4-BE49-F238E27FC236}">
                <a16:creationId xmlns:a16="http://schemas.microsoft.com/office/drawing/2014/main" id="{46C80D17-AA11-4474-AC56-33F5032650E7}"/>
              </a:ext>
            </a:extLst>
          </p:cNvPr>
          <p:cNvSpPr/>
          <p:nvPr/>
        </p:nvSpPr>
        <p:spPr>
          <a:xfrm>
            <a:off x="5957857" y="1057383"/>
            <a:ext cx="276225" cy="238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1" name="Rektangel 119">
            <a:extLst>
              <a:ext uri="{FF2B5EF4-FFF2-40B4-BE49-F238E27FC236}">
                <a16:creationId xmlns:a16="http://schemas.microsoft.com/office/drawing/2014/main" id="{1639D334-4437-44F2-B77D-950420C36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83" y="5648131"/>
            <a:ext cx="10607211" cy="1103188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Samordnade rehabiliteringsinsatser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Ny planering i samverkan med fokus på förmåga och eventuella hinder i rehabiliteringsarbetet.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Nedåtpil 10">
            <a:extLst>
              <a:ext uri="{FF2B5EF4-FFF2-40B4-BE49-F238E27FC236}">
                <a16:creationId xmlns:a16="http://schemas.microsoft.com/office/drawing/2014/main" id="{407F8A77-DF32-410B-9320-D467C918A243}"/>
              </a:ext>
            </a:extLst>
          </p:cNvPr>
          <p:cNvSpPr/>
          <p:nvPr/>
        </p:nvSpPr>
        <p:spPr>
          <a:xfrm>
            <a:off x="5951652" y="2227528"/>
            <a:ext cx="276225" cy="238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376D519-5B35-4C23-9BEE-4A9A8ACFE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7" name="Rektangel 101">
            <a:extLst>
              <a:ext uri="{FF2B5EF4-FFF2-40B4-BE49-F238E27FC236}">
                <a16:creationId xmlns:a16="http://schemas.microsoft.com/office/drawing/2014/main" id="{1BD17F60-D3E6-4803-88AD-62512146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964" y="3909171"/>
            <a:ext cx="10515600" cy="13124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b="1" dirty="0">
              <a:solidFill>
                <a:srgbClr val="1F4E79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Målgrupp</a:t>
            </a:r>
            <a:b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Ohälsa/sjukdom som försörjningshinder</a:t>
            </a:r>
            <a:r>
              <a:rPr lang="sv-SE" altLang="sv-SE" dirty="0"/>
              <a:t>, k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lientens behov styr val av insats</a:t>
            </a:r>
            <a:br>
              <a:rPr lang="sv-SE" altLang="sv-SE" dirty="0"/>
            </a:b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Behov av arbetslivsinriktad rehabilitering som arbetsträning, utredning/bedömning 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Nedåtpil 10">
            <a:extLst>
              <a:ext uri="{FF2B5EF4-FFF2-40B4-BE49-F238E27FC236}">
                <a16:creationId xmlns:a16="http://schemas.microsoft.com/office/drawing/2014/main" id="{CBF54519-BA85-413D-ABF0-ACDC6F329A78}"/>
              </a:ext>
            </a:extLst>
          </p:cNvPr>
          <p:cNvSpPr/>
          <p:nvPr/>
        </p:nvSpPr>
        <p:spPr>
          <a:xfrm>
            <a:off x="5951652" y="5311632"/>
            <a:ext cx="276225" cy="238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" name="Nedåtpil 10">
            <a:extLst>
              <a:ext uri="{FF2B5EF4-FFF2-40B4-BE49-F238E27FC236}">
                <a16:creationId xmlns:a16="http://schemas.microsoft.com/office/drawing/2014/main" id="{FB3C6D0F-1225-54AF-0B50-CC401F232422}"/>
              </a:ext>
            </a:extLst>
          </p:cNvPr>
          <p:cNvSpPr/>
          <p:nvPr/>
        </p:nvSpPr>
        <p:spPr>
          <a:xfrm>
            <a:off x="5951652" y="3601137"/>
            <a:ext cx="276225" cy="238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D27FCA3-E674-DFC0-E8BC-B070F7FACA05}"/>
              </a:ext>
            </a:extLst>
          </p:cNvPr>
          <p:cNvSpPr/>
          <p:nvPr/>
        </p:nvSpPr>
        <p:spPr>
          <a:xfrm>
            <a:off x="187776" y="176363"/>
            <a:ext cx="558829" cy="6574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bg1"/>
              </a:solidFill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4ACB3FF6-D686-C265-4F1A-33F15A65F671}"/>
              </a:ext>
            </a:extLst>
          </p:cNvPr>
          <p:cNvSpPr txBox="1"/>
          <p:nvPr/>
        </p:nvSpPr>
        <p:spPr>
          <a:xfrm rot="16200000">
            <a:off x="-2376196" y="3244334"/>
            <a:ext cx="5691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bg1"/>
                </a:solidFill>
              </a:rPr>
              <a:t>Samordnad individuell plan (SIP), flerpartsmöte</a:t>
            </a:r>
          </a:p>
        </p:txBody>
      </p:sp>
      <p:sp>
        <p:nvSpPr>
          <p:cNvPr id="6" name="Rektangel 103">
            <a:extLst>
              <a:ext uri="{FF2B5EF4-FFF2-40B4-BE49-F238E27FC236}">
                <a16:creationId xmlns:a16="http://schemas.microsoft.com/office/drawing/2014/main" id="{583195F5-D695-47A1-9A59-8AD4C0AA8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03" y="176251"/>
            <a:ext cx="10515600" cy="8018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v-SE" altLang="sv-SE" b="1" i="0" u="none" strike="noStrike" cap="none" normalizeH="0" baseline="0" dirty="0">
              <a:ln>
                <a:noFill/>
              </a:ln>
              <a:solidFill>
                <a:srgbClr val="1F4E79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altLang="sv-SE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Individ ansöker om ekonomiskt bistånd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Bedömning av individens rätt till bistånd. Klargöra möjlighet till annan ersättning t.ex. SGI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010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9DD9745B-E94C-F5CB-A471-8EDBEFEC1DE7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9A735FF-02AC-8252-AFA2-DF3BDCF2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Parternas ansvar och uppdrag 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4CD1DE-F105-6016-0DDC-0A82F6C0F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720"/>
            <a:ext cx="10515600" cy="4062044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Vi vill samverkan!</a:t>
            </a:r>
          </a:p>
          <a:p>
            <a:endParaRPr lang="sv-SE" dirty="0"/>
          </a:p>
          <a:p>
            <a:r>
              <a:rPr lang="sv-SE" dirty="0"/>
              <a:t>Fyra politiskt styrda organisationer </a:t>
            </a:r>
          </a:p>
          <a:p>
            <a:endParaRPr lang="sv-SE" dirty="0"/>
          </a:p>
          <a:p>
            <a:r>
              <a:rPr lang="sv-SE" dirty="0"/>
              <a:t>Gemensamma resurser men olika uppdrag</a:t>
            </a:r>
          </a:p>
          <a:p>
            <a:pPr lvl="1"/>
            <a:r>
              <a:rPr lang="sv-SE" dirty="0"/>
              <a:t>Lagar, förordningar, regleringsbrev </a:t>
            </a:r>
          </a:p>
          <a:p>
            <a:pPr lvl="1"/>
            <a:r>
              <a:rPr lang="sv-SE" dirty="0"/>
              <a:t>Tid</a:t>
            </a:r>
          </a:p>
          <a:p>
            <a:pPr lvl="1"/>
            <a:r>
              <a:rPr lang="sv-SE" dirty="0"/>
              <a:t>Pengar</a:t>
            </a:r>
          </a:p>
          <a:p>
            <a:pPr lvl="1"/>
            <a:endParaRPr lang="sv-SE" dirty="0"/>
          </a:p>
          <a:p>
            <a:r>
              <a:rPr lang="sv-SE" dirty="0"/>
              <a:t>Effekter av implementeringen</a:t>
            </a:r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400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844B06-2556-86CA-1141-69E7F49BD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Frågor som stöd i flerpartsmöte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18F0CB-691B-134B-E3E8-A0181E1A1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Ha ett salutogent förhållningssätt och fokusera på aktivitetsmöjligheter och förmågor för att undvika passivitet eller begränsningar. </a:t>
            </a:r>
          </a:p>
          <a:p>
            <a:r>
              <a:rPr lang="sv-SE" dirty="0"/>
              <a:t>Tänk parallella insatser och aktiviteter. </a:t>
            </a:r>
          </a:p>
          <a:p>
            <a:r>
              <a:rPr lang="sv-SE" dirty="0"/>
              <a:t>Upprätta särskild individuell plan (SIP) eller rehabiliteringsplan med SMARTA mål för att kunna följa stegförflyttningar och skapa förutsättningar för individen att lyckas.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21057D3-470C-2A3B-9C01-F22AE4834215}"/>
              </a:ext>
            </a:extLst>
          </p:cNvPr>
          <p:cNvSpPr txBox="1"/>
          <p:nvPr/>
        </p:nvSpPr>
        <p:spPr>
          <a:xfrm>
            <a:off x="174661" y="87666"/>
            <a:ext cx="5921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Rätt stöd, rätt försörjning, Jönköpings län</a:t>
            </a:r>
          </a:p>
        </p:txBody>
      </p:sp>
    </p:spTree>
    <p:extLst>
      <p:ext uri="{BB962C8B-B14F-4D97-AF65-F5344CB8AC3E}">
        <p14:creationId xmlns:p14="http://schemas.microsoft.com/office/powerpoint/2010/main" val="280316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0124 Medlemssamråd.potx" id="{8FD75FA4-BDE1-4302-AC0C-63C0900AEB4C}" vid="{15106156-9F85-44A1-B59C-C0B6B92961F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583</Words>
  <Application>Microsoft Office PowerPoint</Application>
  <PresentationFormat>Bredbild</PresentationFormat>
  <Paragraphs>82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PowerPoint-presentation</vt:lpstr>
      <vt:lpstr>Målgrupp</vt:lpstr>
      <vt:lpstr>Behov</vt:lpstr>
      <vt:lpstr>Bakgrund och omvärldsbevakning</vt:lpstr>
      <vt:lpstr>Syfte</vt:lpstr>
      <vt:lpstr>Modellens innehåll</vt:lpstr>
      <vt:lpstr>PowerPoint-presentation</vt:lpstr>
      <vt:lpstr>Parternas ansvar och uppdrag </vt:lpstr>
      <vt:lpstr>Frågor som stöd i flerpartsmöte</vt:lpstr>
      <vt:lpstr>Bilagor</vt:lpstr>
      <vt:lpstr>Ansvar för samverkansmodellen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Cirka 80 förbund i Sverige</dc:title>
  <dc:creator>Kajsa Hallmans</dc:creator>
  <cp:lastModifiedBy>Kajsa Hallmans</cp:lastModifiedBy>
  <cp:revision>37</cp:revision>
  <dcterms:created xsi:type="dcterms:W3CDTF">2023-02-08T13:14:54Z</dcterms:created>
  <dcterms:modified xsi:type="dcterms:W3CDTF">2024-12-11T15:44:54Z</dcterms:modified>
</cp:coreProperties>
</file>